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600" r:id="rId2"/>
    <p:sldId id="256" r:id="rId3"/>
    <p:sldId id="257" r:id="rId4"/>
    <p:sldId id="634" r:id="rId5"/>
    <p:sldId id="267" r:id="rId6"/>
    <p:sldId id="601" r:id="rId7"/>
    <p:sldId id="635" r:id="rId8"/>
    <p:sldId id="604" r:id="rId9"/>
    <p:sldId id="602" r:id="rId10"/>
    <p:sldId id="583" r:id="rId11"/>
    <p:sldId id="327" r:id="rId12"/>
    <p:sldId id="560" r:id="rId13"/>
    <p:sldId id="513" r:id="rId14"/>
    <p:sldId id="516" r:id="rId15"/>
    <p:sldId id="608" r:id="rId16"/>
    <p:sldId id="610" r:id="rId17"/>
    <p:sldId id="609" r:id="rId18"/>
    <p:sldId id="523" r:id="rId19"/>
    <p:sldId id="607" r:id="rId20"/>
    <p:sldId id="526" r:id="rId21"/>
    <p:sldId id="611" r:id="rId22"/>
    <p:sldId id="612" r:id="rId23"/>
    <p:sldId id="533" r:id="rId24"/>
    <p:sldId id="590" r:id="rId25"/>
    <p:sldId id="541" r:id="rId26"/>
    <p:sldId id="568" r:id="rId27"/>
    <p:sldId id="633" r:id="rId28"/>
  </p:sldIdLst>
  <p:sldSz cx="12192000" cy="6858000"/>
  <p:notesSz cx="68119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6751108-BB5A-474C-BD00-EA435CA4F1C7}">
          <p14:sldIdLst>
            <p14:sldId id="600"/>
            <p14:sldId id="256"/>
            <p14:sldId id="257"/>
            <p14:sldId id="634"/>
            <p14:sldId id="267"/>
            <p14:sldId id="601"/>
            <p14:sldId id="635"/>
            <p14:sldId id="604"/>
            <p14:sldId id="602"/>
            <p14:sldId id="583"/>
            <p14:sldId id="327"/>
            <p14:sldId id="560"/>
            <p14:sldId id="513"/>
            <p14:sldId id="516"/>
            <p14:sldId id="608"/>
            <p14:sldId id="610"/>
            <p14:sldId id="609"/>
            <p14:sldId id="523"/>
            <p14:sldId id="607"/>
            <p14:sldId id="526"/>
            <p14:sldId id="611"/>
            <p14:sldId id="612"/>
            <p14:sldId id="533"/>
            <p14:sldId id="590"/>
            <p14:sldId id="541"/>
            <p14:sldId id="568"/>
          </p14:sldIdLst>
        </p14:section>
        <p14:section name="Untitled Section" id="{72292961-4AB3-4CD5-8885-911334D49D8F}">
          <p14:sldIdLst>
            <p14:sldId id="63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F1142F-B95B-4843-B438-C48E8FE1D3D4}" v="1" dt="2026-08-06T01:08:50.7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95" d="100"/>
          <a:sy n="95" d="100"/>
        </p:scale>
        <p:origin x="396" y="96"/>
      </p:cViewPr>
      <p:guideLst/>
    </p:cSldViewPr>
  </p:slideViewPr>
  <p:outlineViewPr>
    <p:cViewPr>
      <p:scale>
        <a:sx n="33" d="100"/>
        <a:sy n="33" d="100"/>
      </p:scale>
      <p:origin x="0" y="-21028"/>
    </p:cViewPr>
  </p:outlineViewPr>
  <p:notesTextViewPr>
    <p:cViewPr>
      <p:scale>
        <a:sx n="1" d="1"/>
        <a:sy n="1" d="1"/>
      </p:scale>
      <p:origin x="0" y="-4266"/>
    </p:cViewPr>
  </p:notesTextViewPr>
  <p:sorterViewPr>
    <p:cViewPr varScale="1">
      <p:scale>
        <a:sx n="1" d="1"/>
        <a:sy n="1" d="1"/>
      </p:scale>
      <p:origin x="0" y="0"/>
    </p:cViewPr>
  </p:sorterViewPr>
  <p:notesViewPr>
    <p:cSldViewPr snapToGrid="0">
      <p:cViewPr varScale="1">
        <p:scale>
          <a:sx n="44" d="100"/>
          <a:sy n="44" d="100"/>
        </p:scale>
        <p:origin x="2852"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Bligh" userId="a264c998-a65f-4c56-a9b9-0a53f8cfcd1e" providerId="ADAL" clId="{94F636C6-7C13-4921-97E5-1A7152A6A888}"/>
    <pc:docChg chg="custSel modSld">
      <pc:chgData name="Fiona Bligh" userId="a264c998-a65f-4c56-a9b9-0a53f8cfcd1e" providerId="ADAL" clId="{94F636C6-7C13-4921-97E5-1A7152A6A888}" dt="2026-08-06T01:10:53.860" v="73" actId="20577"/>
      <pc:docMkLst>
        <pc:docMk/>
      </pc:docMkLst>
      <pc:sldChg chg="modNotesTx">
        <pc:chgData name="Fiona Bligh" userId="a264c998-a65f-4c56-a9b9-0a53f8cfcd1e" providerId="ADAL" clId="{94F636C6-7C13-4921-97E5-1A7152A6A888}" dt="2026-08-06T01:10:53.860" v="73" actId="20577"/>
        <pc:sldMkLst>
          <pc:docMk/>
          <pc:sldMk cId="3394317989" sldId="60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51851" cy="49885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8537" y="0"/>
            <a:ext cx="2951851" cy="498852"/>
          </a:xfrm>
          <a:prstGeom prst="rect">
            <a:avLst/>
          </a:prstGeom>
        </p:spPr>
        <p:txBody>
          <a:bodyPr vert="horz" lIns="91440" tIns="45720" rIns="91440" bIns="45720" rtlCol="0"/>
          <a:lstStyle>
            <a:lvl1pPr algn="r">
              <a:defRPr sz="1200"/>
            </a:lvl1pPr>
          </a:lstStyle>
          <a:p>
            <a:fld id="{A28230D7-A606-44B7-93B1-7E0377AFB2B9}" type="datetimeFigureOut">
              <a:rPr lang="en-AU" smtClean="0"/>
              <a:t>6/08/2026</a:t>
            </a:fld>
            <a:endParaRPr lang="en-AU"/>
          </a:p>
        </p:txBody>
      </p:sp>
      <p:sp>
        <p:nvSpPr>
          <p:cNvPr id="4" name="Footer Placeholder 3"/>
          <p:cNvSpPr>
            <a:spLocks noGrp="1"/>
          </p:cNvSpPr>
          <p:nvPr>
            <p:ph type="ftr" sz="quarter" idx="2"/>
          </p:nvPr>
        </p:nvSpPr>
        <p:spPr>
          <a:xfrm>
            <a:off x="1" y="9443664"/>
            <a:ext cx="2951851" cy="498851"/>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8537" y="9443664"/>
            <a:ext cx="2951851" cy="498851"/>
          </a:xfrm>
          <a:prstGeom prst="rect">
            <a:avLst/>
          </a:prstGeom>
        </p:spPr>
        <p:txBody>
          <a:bodyPr vert="horz" lIns="91440" tIns="45720" rIns="91440" bIns="45720" rtlCol="0" anchor="b"/>
          <a:lstStyle>
            <a:lvl1pPr algn="r">
              <a:defRPr sz="1200"/>
            </a:lvl1pPr>
          </a:lstStyle>
          <a:p>
            <a:fld id="{42A83A65-6103-4237-A9B5-88C7873B8D7C}" type="slidenum">
              <a:rPr lang="en-AU" smtClean="0"/>
              <a:t>‹#›</a:t>
            </a:fld>
            <a:endParaRPr lang="en-AU"/>
          </a:p>
        </p:txBody>
      </p:sp>
    </p:spTree>
    <p:extLst>
      <p:ext uri="{BB962C8B-B14F-4D97-AF65-F5344CB8AC3E}">
        <p14:creationId xmlns:p14="http://schemas.microsoft.com/office/powerpoint/2010/main" val="1276209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51851" cy="49885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8538" y="0"/>
            <a:ext cx="2951851" cy="498852"/>
          </a:xfrm>
          <a:prstGeom prst="rect">
            <a:avLst/>
          </a:prstGeom>
        </p:spPr>
        <p:txBody>
          <a:bodyPr vert="horz" lIns="91440" tIns="45720" rIns="91440" bIns="45720" rtlCol="0"/>
          <a:lstStyle>
            <a:lvl1pPr algn="r">
              <a:defRPr sz="1200"/>
            </a:lvl1pPr>
          </a:lstStyle>
          <a:p>
            <a:fld id="{F39657DD-C3A6-4797-8650-BA859A93563C}" type="datetimeFigureOut">
              <a:rPr lang="en-AU" smtClean="0"/>
              <a:t>6/08/2026</a:t>
            </a:fld>
            <a:endParaRPr lang="en-AU"/>
          </a:p>
        </p:txBody>
      </p:sp>
      <p:sp>
        <p:nvSpPr>
          <p:cNvPr id="4" name="Slide Image Placeholder 3"/>
          <p:cNvSpPr>
            <a:spLocks noGrp="1" noRot="1" noChangeAspect="1"/>
          </p:cNvSpPr>
          <p:nvPr>
            <p:ph type="sldImg" idx="2"/>
          </p:nvPr>
        </p:nvSpPr>
        <p:spPr>
          <a:xfrm>
            <a:off x="423863" y="1243013"/>
            <a:ext cx="5964237" cy="335597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1197" y="4784835"/>
            <a:ext cx="5449570" cy="3914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2" y="9443665"/>
            <a:ext cx="2951851" cy="498851"/>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8538" y="9443665"/>
            <a:ext cx="2951851" cy="498851"/>
          </a:xfrm>
          <a:prstGeom prst="rect">
            <a:avLst/>
          </a:prstGeom>
        </p:spPr>
        <p:txBody>
          <a:bodyPr vert="horz" lIns="91440" tIns="45720" rIns="91440" bIns="45720" rtlCol="0" anchor="b"/>
          <a:lstStyle>
            <a:lvl1pPr algn="r">
              <a:defRPr sz="1200"/>
            </a:lvl1pPr>
          </a:lstStyle>
          <a:p>
            <a:fld id="{0F21BC59-98E6-4557-9568-08B258952357}" type="slidenum">
              <a:rPr lang="en-AU" smtClean="0"/>
              <a:t>‹#›</a:t>
            </a:fld>
            <a:endParaRPr lang="en-AU"/>
          </a:p>
        </p:txBody>
      </p:sp>
    </p:spTree>
    <p:extLst>
      <p:ext uri="{BB962C8B-B14F-4D97-AF65-F5344CB8AC3E}">
        <p14:creationId xmlns:p14="http://schemas.microsoft.com/office/powerpoint/2010/main" val="2715434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cavt.powerappsportals.com/group-training-registratio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47900" y="1243013"/>
            <a:ext cx="2316163" cy="1303337"/>
          </a:xfrm>
        </p:spPr>
      </p:sp>
      <p:sp>
        <p:nvSpPr>
          <p:cNvPr id="3" name="Notes Placeholder 2"/>
          <p:cNvSpPr>
            <a:spLocks noGrp="1"/>
          </p:cNvSpPr>
          <p:nvPr>
            <p:ph type="body" idx="1"/>
          </p:nvPr>
        </p:nvSpPr>
        <p:spPr>
          <a:xfrm>
            <a:off x="288758" y="2695074"/>
            <a:ext cx="5842009" cy="6004625"/>
          </a:xfrm>
        </p:spPr>
        <p:txBody>
          <a:bodyPr/>
          <a:lstStyle/>
          <a:p>
            <a:r>
              <a:rPr lang="en-AU" sz="1400" b="1" baseline="0" dirty="0"/>
              <a:t>Facilitator’s Guide</a:t>
            </a:r>
          </a:p>
          <a:p>
            <a:endParaRPr lang="en-AU" sz="1400" b="1" baseline="0" dirty="0"/>
          </a:p>
          <a:p>
            <a:r>
              <a:rPr lang="en-AU" sz="1400" b="1" baseline="0" dirty="0"/>
              <a:t>Important information FOR YOU – the training facilitator</a:t>
            </a:r>
          </a:p>
          <a:p>
            <a:endParaRPr lang="en-AU" sz="1400" b="1" baseline="0" dirty="0"/>
          </a:p>
          <a:p>
            <a:r>
              <a:rPr lang="en-AU" sz="1400" b="1" dirty="0"/>
              <a:t>First and foremost –</a:t>
            </a:r>
            <a:r>
              <a:rPr lang="en-AU" sz="1400" dirty="0"/>
              <a:t> Thank you! Thanks for your willingness to be a key part of the church’s ministry and witness – ensuring we do all within our power to keep children and vulnerable adults safe in God’s church. We know that you are a busy person, so we are providing this resource to assist you in the task. Your role is key.</a:t>
            </a:r>
          </a:p>
          <a:p>
            <a:endParaRPr lang="en-AU" sz="1400" dirty="0"/>
          </a:p>
          <a:p>
            <a:r>
              <a:rPr lang="en-AU" sz="1400" dirty="0"/>
              <a:t>This training is for volunteers in services and activities connected with congregations – and specifically, Op-Shops. Your role is to set up the event, lead the group through the slides and workbook, and give feedback to us in Culture of Safety afterwards.</a:t>
            </a:r>
          </a:p>
          <a:p>
            <a:endParaRPr lang="en-AU" sz="1400" dirty="0"/>
          </a:p>
          <a:p>
            <a:r>
              <a:rPr lang="en-AU" sz="1400" u="sng" dirty="0"/>
              <a:t>A word about the structure of the training</a:t>
            </a:r>
          </a:p>
          <a:p>
            <a:endParaRPr lang="en-AU" sz="1400" dirty="0"/>
          </a:p>
          <a:p>
            <a:r>
              <a:rPr lang="en-AU" sz="1400" dirty="0"/>
              <a:t>Because we do not expect facilitators to be trained in trauma and abuse counselling, the training has specifically been designed not to encourage disclosure and not to traumatise the group by sharing stories of abuse.</a:t>
            </a:r>
          </a:p>
          <a:p>
            <a:endParaRPr lang="en-AU" sz="1400" dirty="0"/>
          </a:p>
          <a:p>
            <a:r>
              <a:rPr lang="en-AU" sz="1400" dirty="0"/>
              <a:t>For this reason, it is important to pre-read the information in the notes to the slides, so you are familiar with its content. You are not required to read every word to the group and should treat the information as guidance. </a:t>
            </a:r>
          </a:p>
          <a:p>
            <a:r>
              <a:rPr lang="en-AU" sz="1400" dirty="0"/>
              <a:t>  </a:t>
            </a:r>
          </a:p>
          <a:p>
            <a:r>
              <a:rPr lang="en-AU" sz="1400" u="sng" dirty="0"/>
              <a:t>Who should attend this training?</a:t>
            </a:r>
          </a:p>
          <a:p>
            <a:endParaRPr lang="en-AU" sz="1400" u="sng" dirty="0"/>
          </a:p>
          <a:p>
            <a:r>
              <a:rPr lang="en-AU" sz="1400" dirty="0"/>
              <a:t>This resource was developed specifically for volunteers in services and activities connected with congregations, such as Op-Shops.</a:t>
            </a:r>
          </a:p>
          <a:p>
            <a:r>
              <a:rPr lang="en-AU" sz="1400" dirty="0"/>
              <a:t> </a:t>
            </a:r>
          </a:p>
          <a:p>
            <a:r>
              <a:rPr lang="en-AU" sz="1400" u="sng" dirty="0"/>
              <a:t>Something to watch out for – your own self care</a:t>
            </a:r>
          </a:p>
          <a:p>
            <a:r>
              <a:rPr lang="en-AU" sz="1400" u="sng" dirty="0"/>
              <a:t> </a:t>
            </a:r>
            <a:endParaRPr lang="en-AU" sz="1400" dirty="0"/>
          </a:p>
          <a:p>
            <a:r>
              <a:rPr lang="en-AU" sz="1400" dirty="0"/>
              <a:t>Please remember that working on this subject sometimes is upsetting or triggers memories of long-ago abuse. For some of the participants this session may arouse painful memories. This could apply particularly to the sections on types of abuse and the effects of abuse. While the training session itself is not intended to offer pastoral care, there may be a need for follow up pastoral care and possible referral to a specialist counsellor. The Culture of Safety Unit is able to arrange this.</a:t>
            </a:r>
          </a:p>
          <a:p>
            <a:r>
              <a:rPr lang="en-AU" sz="1400" dirty="0"/>
              <a:t> </a:t>
            </a:r>
          </a:p>
          <a:p>
            <a:r>
              <a:rPr lang="en-AU" sz="1400" dirty="0"/>
              <a:t>If questions or comments relate to a criminal matter, ring the police. Ring the Culture of Safety</a:t>
            </a:r>
            <a:r>
              <a:rPr lang="en-AU" sz="1400" baseline="0" dirty="0"/>
              <a:t> unit</a:t>
            </a:r>
            <a:r>
              <a:rPr lang="en-AU" sz="1400" dirty="0"/>
              <a:t> Phone: (03) 9116 1400  Email: contactcultureofsafety@victas.uca.org.au and leave a message – to follow up</a:t>
            </a:r>
          </a:p>
          <a:p>
            <a:endParaRPr lang="en-AU" sz="1400" dirty="0"/>
          </a:p>
          <a:p>
            <a:r>
              <a:rPr lang="en-AU" sz="1400" dirty="0"/>
              <a:t>Additional</a:t>
            </a:r>
            <a:r>
              <a:rPr lang="en-AU" sz="1400" baseline="0" dirty="0"/>
              <a:t> support for you as the facilitator can be accessed by</a:t>
            </a:r>
            <a:r>
              <a:rPr lang="en-AU" sz="1400" dirty="0"/>
              <a:t> contacting the Bethel Pastoral Centre, (03) 9859 8700 or email bethel@victas.uca.org.au </a:t>
            </a:r>
          </a:p>
          <a:p>
            <a:r>
              <a:rPr lang="en-AU" sz="1400" dirty="0"/>
              <a:t> </a:t>
            </a:r>
          </a:p>
          <a:p>
            <a:pPr lvl="0"/>
            <a:r>
              <a:rPr lang="en-AU" sz="1400" dirty="0"/>
              <a:t>This material raises complex questions and issues. Every situation where abuse has occurred varies. </a:t>
            </a:r>
          </a:p>
          <a:p>
            <a:pPr lvl="0"/>
            <a:endParaRPr lang="en-AU" sz="1400" dirty="0"/>
          </a:p>
          <a:p>
            <a:pPr lvl="0"/>
            <a:r>
              <a:rPr lang="en-AU" sz="1400" dirty="0"/>
              <a:t>	• If people interrupt too often or want to deal with issues peculiar to one particular context, and of little interest to others, you may ask them to talk with you after the session or contact the Culture of Safety Unit.</a:t>
            </a:r>
          </a:p>
          <a:p>
            <a:r>
              <a:rPr lang="en-AU" sz="1400" dirty="0"/>
              <a:t> 	• If people raise complex questions to which you do not know the answer, or for which there is not time, please ask them to contact the Culture of Safety Unit. </a:t>
            </a:r>
          </a:p>
          <a:p>
            <a:r>
              <a:rPr lang="en-AU" sz="1400" dirty="0"/>
              <a:t>	</a:t>
            </a:r>
          </a:p>
          <a:p>
            <a:r>
              <a:rPr lang="en-AU" sz="1400" dirty="0"/>
              <a:t>You may always to refer issues to the Culture of Safety Unit</a:t>
            </a:r>
          </a:p>
          <a:p>
            <a:endParaRPr lang="en-AU" sz="1400" dirty="0"/>
          </a:p>
          <a:p>
            <a:r>
              <a:rPr lang="en-AU" sz="1400" dirty="0"/>
              <a:t> Our contact details are:</a:t>
            </a:r>
          </a:p>
          <a:p>
            <a:r>
              <a:rPr lang="en-AU" sz="1400" dirty="0"/>
              <a:t>  	Phone: (03) 9116 1400  </a:t>
            </a:r>
          </a:p>
          <a:p>
            <a:r>
              <a:rPr lang="en-AU" sz="1400" dirty="0"/>
              <a:t>	Email:  contactcultureofsafety@victas.uca.org.au </a:t>
            </a:r>
          </a:p>
          <a:p>
            <a:endParaRPr lang="en-AU" sz="1400" dirty="0"/>
          </a:p>
          <a:p>
            <a:r>
              <a:rPr lang="en-AU" sz="1400" dirty="0"/>
              <a:t>And lastly, please ensure every participant has completed the attendance sheet. Then the facilitator – you - register the training attendance at </a:t>
            </a:r>
            <a:r>
              <a:rPr lang="en-AU" sz="1400" dirty="0">
                <a:hlinkClick r:id="rId3"/>
              </a:rPr>
              <a:t>Group Training Registration</a:t>
            </a:r>
            <a:r>
              <a:rPr lang="en-AU" sz="1400" dirty="0"/>
              <a:t>.  Once we have received and processed it, we will issue Certificates of Completion to the main email on the attendance sheet for distribution.</a:t>
            </a:r>
          </a:p>
          <a:p>
            <a:endParaRPr lang="en-AU" sz="1400" dirty="0"/>
          </a:p>
          <a:p>
            <a:r>
              <a:rPr lang="en-AU" sz="1400" dirty="0"/>
              <a:t>We will also update the central training register.</a:t>
            </a:r>
          </a:p>
          <a:p>
            <a:endParaRPr lang="en-AU" sz="1400" dirty="0"/>
          </a:p>
          <a:p>
            <a:r>
              <a:rPr lang="en-AU" sz="1400" dirty="0"/>
              <a:t>Thank you for serving</a:t>
            </a:r>
            <a:r>
              <a:rPr lang="en-AU" sz="1400" baseline="0" dirty="0"/>
              <a:t> our Church by facilitating this training. </a:t>
            </a:r>
            <a:endParaRPr lang="en-AU" sz="1400" dirty="0"/>
          </a:p>
          <a:p>
            <a:endParaRPr lang="en-AU" baseline="0" dirty="0"/>
          </a:p>
        </p:txBody>
      </p:sp>
      <p:sp>
        <p:nvSpPr>
          <p:cNvPr id="4" name="Slide Number Placeholder 3"/>
          <p:cNvSpPr>
            <a:spLocks noGrp="1"/>
          </p:cNvSpPr>
          <p:nvPr>
            <p:ph type="sldNum" sz="quarter" idx="10"/>
          </p:nvPr>
        </p:nvSpPr>
        <p:spPr/>
        <p:txBody>
          <a:bodyPr/>
          <a:lstStyle/>
          <a:p>
            <a:fld id="{0F21BC59-98E6-4557-9568-08B258952357}" type="slidenum">
              <a:rPr lang="en-AU" smtClean="0"/>
              <a:t>1</a:t>
            </a:fld>
            <a:endParaRPr lang="en-AU"/>
          </a:p>
        </p:txBody>
      </p:sp>
    </p:spTree>
    <p:extLst>
      <p:ext uri="{BB962C8B-B14F-4D97-AF65-F5344CB8AC3E}">
        <p14:creationId xmlns:p14="http://schemas.microsoft.com/office/powerpoint/2010/main" val="20647597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98763" y="1243013"/>
            <a:ext cx="1214437" cy="682625"/>
          </a:xfrm>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21BC59-98E6-4557-9568-08B258952357}"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C29F58D2-8845-7833-8100-172AE69FDAB1}"/>
              </a:ext>
            </a:extLst>
          </p:cNvPr>
          <p:cNvSpPr>
            <a:spLocks noGrp="1"/>
          </p:cNvSpPr>
          <p:nvPr>
            <p:ph type="body" sz="quarter" idx="3"/>
          </p:nvPr>
        </p:nvSpPr>
        <p:spPr/>
        <p:txBody>
          <a:bodyPr/>
          <a:lstStyle/>
          <a:p>
            <a:r>
              <a:rPr lang="en-US" b="1" dirty="0"/>
              <a:t>Page 7 of the booklet</a:t>
            </a:r>
          </a:p>
          <a:p>
            <a:endParaRPr lang="en-US" b="1" dirty="0"/>
          </a:p>
          <a:p>
            <a:r>
              <a:rPr lang="en-US" sz="1200" b="0" i="0" u="none" strike="noStrike" kern="1200" baseline="0" dirty="0">
                <a:solidFill>
                  <a:schemeClr val="tx1"/>
                </a:solidFill>
                <a:latin typeface="+mn-lt"/>
                <a:ea typeface="+mn-ea"/>
                <a:cs typeface="+mn-cs"/>
              </a:rPr>
              <a:t>Duty of care applies to planning, running activities and communication to prevent and manage risks to physical, emotional, and spiritual environments.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Fulfilling our duty of care is a key part of serving in a congregational activity such as an Op Shop.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you are not sure what to do in any given task or situation – ask! Always seek help and guidance when you are not clear on what you are doing. It is better to ask and clarify than make a mistake and cause harm or problems. We want you to feel supported in what you are doing in your volunteer role. </a:t>
            </a:r>
            <a:endParaRPr lang="en-AU" b="1" dirty="0"/>
          </a:p>
        </p:txBody>
      </p:sp>
    </p:spTree>
    <p:extLst>
      <p:ext uri="{BB962C8B-B14F-4D97-AF65-F5344CB8AC3E}">
        <p14:creationId xmlns:p14="http://schemas.microsoft.com/office/powerpoint/2010/main" val="368057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1243013"/>
            <a:ext cx="4456113" cy="2506662"/>
          </a:xfrm>
        </p:spPr>
      </p:sp>
      <p:sp>
        <p:nvSpPr>
          <p:cNvPr id="4" name="Slide Number Placeholder 3"/>
          <p:cNvSpPr>
            <a:spLocks noGrp="1"/>
          </p:cNvSpPr>
          <p:nvPr>
            <p:ph type="sldNum" sz="quarter" idx="10"/>
          </p:nvPr>
        </p:nvSpPr>
        <p:spPr/>
        <p:txBody>
          <a:bodyPr/>
          <a:lstStyle/>
          <a:p>
            <a:fld id="{0F21BC59-98E6-4557-9568-08B258952357}" type="slidenum">
              <a:rPr lang="en-AU" smtClean="0"/>
              <a:t>11</a:t>
            </a:fld>
            <a:endParaRPr lang="en-AU"/>
          </a:p>
        </p:txBody>
      </p:sp>
      <p:sp>
        <p:nvSpPr>
          <p:cNvPr id="6" name="Notes Placeholder 5">
            <a:extLst>
              <a:ext uri="{FF2B5EF4-FFF2-40B4-BE49-F238E27FC236}">
                <a16:creationId xmlns:a16="http://schemas.microsoft.com/office/drawing/2014/main" id="{3C265BB6-A1CC-1FEA-5A05-BC88A15F8067}"/>
              </a:ext>
            </a:extLst>
          </p:cNvPr>
          <p:cNvSpPr>
            <a:spLocks noGrp="1"/>
          </p:cNvSpPr>
          <p:nvPr>
            <p:ph type="body" sz="quarter" idx="3"/>
          </p:nvPr>
        </p:nvSpPr>
        <p:spPr/>
        <p:txBody>
          <a:bodyPr/>
          <a:lstStyle/>
          <a:p>
            <a:r>
              <a:rPr lang="en-US" b="1" dirty="0"/>
              <a:t>Page 7 – 8 of booklet</a:t>
            </a:r>
          </a:p>
          <a:p>
            <a:endParaRPr lang="en-US" b="1" dirty="0"/>
          </a:p>
          <a:p>
            <a:r>
              <a:rPr lang="en-US" b="0" dirty="0"/>
              <a:t>We must always follow the law in</a:t>
            </a:r>
            <a:r>
              <a:rPr lang="en-US" b="0" baseline="0" dirty="0"/>
              <a:t> our protection of children – this section of the training is important so that volunteers are aware and always ensure they keep their Working With Children Check up to date. </a:t>
            </a:r>
            <a:endParaRPr lang="en-AU" b="0" dirty="0"/>
          </a:p>
        </p:txBody>
      </p:sp>
    </p:spTree>
    <p:extLst>
      <p:ext uri="{BB962C8B-B14F-4D97-AF65-F5344CB8AC3E}">
        <p14:creationId xmlns:p14="http://schemas.microsoft.com/office/powerpoint/2010/main" val="3196027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25688" y="1243013"/>
            <a:ext cx="2160587" cy="1216025"/>
          </a:xfrm>
        </p:spPr>
      </p:sp>
      <p:sp>
        <p:nvSpPr>
          <p:cNvPr id="3" name="Notes Placeholder 2"/>
          <p:cNvSpPr>
            <a:spLocks noGrp="1"/>
          </p:cNvSpPr>
          <p:nvPr>
            <p:ph type="body" idx="1"/>
          </p:nvPr>
        </p:nvSpPr>
        <p:spPr>
          <a:xfrm>
            <a:off x="681197" y="3069970"/>
            <a:ext cx="5449570" cy="562972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b="1" dirty="0"/>
              <a:t>Page 8 of the booklet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dirty="0"/>
              <a:t>Some of the material in this Section is confronting. Remind participants of the support available.</a:t>
            </a:r>
          </a:p>
          <a:p>
            <a:endParaRPr lang="en-AU" sz="1400" dirty="0"/>
          </a:p>
          <a:p>
            <a:r>
              <a:rPr lang="en-AU" sz="1400" dirty="0"/>
              <a:t>This unit includes topics which can be challenging and confronting.</a:t>
            </a:r>
          </a:p>
          <a:p>
            <a:endParaRPr lang="en-AU" sz="1400" dirty="0"/>
          </a:p>
          <a:p>
            <a:r>
              <a:rPr lang="en-AU" sz="1400" dirty="0"/>
              <a:t>Please be aware of your own responses – you may feel some topics are unsettling or distressing.</a:t>
            </a:r>
          </a:p>
          <a:p>
            <a:endParaRPr lang="en-AU" sz="1400" dirty="0"/>
          </a:p>
          <a:p>
            <a:r>
              <a:rPr lang="en-AU" sz="1400" dirty="0"/>
              <a:t>Be safe and seek support when you need it.</a:t>
            </a:r>
          </a:p>
          <a:p>
            <a:endParaRPr lang="en-AU" sz="1400" dirty="0"/>
          </a:p>
          <a:p>
            <a:r>
              <a:rPr lang="en-AU" sz="1400" dirty="0"/>
              <a:t>You can access support from services listed here.</a:t>
            </a:r>
          </a:p>
          <a:p>
            <a:endParaRPr lang="en-AU" sz="1400" dirty="0"/>
          </a:p>
        </p:txBody>
      </p:sp>
      <p:sp>
        <p:nvSpPr>
          <p:cNvPr id="4" name="Slide Number Placeholder 3"/>
          <p:cNvSpPr>
            <a:spLocks noGrp="1"/>
          </p:cNvSpPr>
          <p:nvPr>
            <p:ph type="sldNum" sz="quarter" idx="10"/>
          </p:nvPr>
        </p:nvSpPr>
        <p:spPr/>
        <p:txBody>
          <a:bodyPr/>
          <a:lstStyle/>
          <a:p>
            <a:fld id="{0F21BC59-98E6-4557-9568-08B258952357}" type="slidenum">
              <a:rPr lang="en-AU" smtClean="0"/>
              <a:t>12</a:t>
            </a:fld>
            <a:endParaRPr lang="en-AU"/>
          </a:p>
        </p:txBody>
      </p:sp>
    </p:spTree>
    <p:extLst>
      <p:ext uri="{BB962C8B-B14F-4D97-AF65-F5344CB8AC3E}">
        <p14:creationId xmlns:p14="http://schemas.microsoft.com/office/powerpoint/2010/main" val="1051923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20875" y="1243013"/>
            <a:ext cx="2970213" cy="1670050"/>
          </a:xfrm>
        </p:spPr>
      </p:sp>
      <p:sp>
        <p:nvSpPr>
          <p:cNvPr id="4" name="Slide Number Placeholder 3"/>
          <p:cNvSpPr>
            <a:spLocks noGrp="1"/>
          </p:cNvSpPr>
          <p:nvPr>
            <p:ph type="sldNum" sz="quarter" idx="10"/>
          </p:nvPr>
        </p:nvSpPr>
        <p:spPr/>
        <p:txBody>
          <a:bodyPr/>
          <a:lstStyle/>
          <a:p>
            <a:fld id="{0F21BC59-98E6-4557-9568-08B258952357}" type="slidenum">
              <a:rPr lang="en-AU" smtClean="0"/>
              <a:t>13</a:t>
            </a:fld>
            <a:endParaRPr lang="en-AU"/>
          </a:p>
        </p:txBody>
      </p:sp>
      <p:sp>
        <p:nvSpPr>
          <p:cNvPr id="6" name="Notes Placeholder 5">
            <a:extLst>
              <a:ext uri="{FF2B5EF4-FFF2-40B4-BE49-F238E27FC236}">
                <a16:creationId xmlns:a16="http://schemas.microsoft.com/office/drawing/2014/main" id="{907929C7-C896-2C55-0365-95C563C2AB84}"/>
              </a:ext>
            </a:extLst>
          </p:cNvPr>
          <p:cNvSpPr>
            <a:spLocks noGrp="1"/>
          </p:cNvSpPr>
          <p:nvPr>
            <p:ph type="body" sz="quarter" idx="3"/>
          </p:nvPr>
        </p:nvSpPr>
        <p:spPr/>
        <p:txBody>
          <a:bodyPr/>
          <a:lstStyle/>
          <a:p>
            <a:r>
              <a:rPr lang="en-US" b="1" dirty="0"/>
              <a:t>Page 8 of the booklet</a:t>
            </a:r>
          </a:p>
          <a:p>
            <a:endParaRPr lang="en-US" b="1" dirty="0"/>
          </a:p>
          <a:p>
            <a:r>
              <a:rPr lang="en-US" b="0" dirty="0"/>
              <a:t>Read this definition aloud so every</a:t>
            </a:r>
            <a:r>
              <a:rPr lang="en-US" b="0" baseline="0" dirty="0"/>
              <a:t>one is clear on this. </a:t>
            </a:r>
            <a:endParaRPr lang="en-US" b="0" dirty="0"/>
          </a:p>
        </p:txBody>
      </p:sp>
    </p:spTree>
    <p:extLst>
      <p:ext uri="{BB962C8B-B14F-4D97-AF65-F5344CB8AC3E}">
        <p14:creationId xmlns:p14="http://schemas.microsoft.com/office/powerpoint/2010/main" val="3530111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20875" y="1243013"/>
            <a:ext cx="2970213" cy="1670050"/>
          </a:xfrm>
        </p:spPr>
      </p:sp>
      <p:sp>
        <p:nvSpPr>
          <p:cNvPr id="3" name="Notes Placeholder 2"/>
          <p:cNvSpPr>
            <a:spLocks noGrp="1"/>
          </p:cNvSpPr>
          <p:nvPr>
            <p:ph type="body" idx="1"/>
          </p:nvPr>
        </p:nvSpPr>
        <p:spPr>
          <a:xfrm>
            <a:off x="681197" y="3174627"/>
            <a:ext cx="5449570" cy="552507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Page</a:t>
            </a:r>
            <a:r>
              <a:rPr lang="en-US" sz="1400" b="1" baseline="0" dirty="0"/>
              <a:t> 9 -11 of the booklet</a:t>
            </a:r>
            <a:endParaRPr lang="en-US" sz="1400" b="1" dirty="0"/>
          </a:p>
          <a:p>
            <a:endParaRPr lang="en-AU" sz="1400" b="1" dirty="0"/>
          </a:p>
          <a:p>
            <a:r>
              <a:rPr lang="en-AU" sz="1400" dirty="0"/>
              <a:t>It’s important to</a:t>
            </a:r>
            <a:r>
              <a:rPr lang="en-AU" sz="1400" baseline="0" dirty="0"/>
              <a:t> note that o</a:t>
            </a:r>
            <a:r>
              <a:rPr lang="en-AU" sz="1400" dirty="0"/>
              <a:t>ur own perceptions can impact on whether we see something as abuse. This will be influenced by our own life experiences, our community and culture.</a:t>
            </a:r>
          </a:p>
          <a:p>
            <a:endParaRPr lang="en-AU" sz="1400" dirty="0"/>
          </a:p>
          <a:p>
            <a:r>
              <a:rPr lang="en-AU" sz="1400" dirty="0"/>
              <a:t>Our</a:t>
            </a:r>
            <a:r>
              <a:rPr lang="en-AU" sz="1400" baseline="0" dirty="0"/>
              <a:t> understanding of child abuse covers:</a:t>
            </a:r>
          </a:p>
          <a:p>
            <a:endParaRPr lang="en-AU" sz="1400" baseline="0" dirty="0"/>
          </a:p>
          <a:p>
            <a:r>
              <a:rPr lang="en-AU" sz="1400" dirty="0"/>
              <a:t>Physical Abuse</a:t>
            </a:r>
          </a:p>
          <a:p>
            <a:r>
              <a:rPr lang="en-AU" sz="1400" dirty="0"/>
              <a:t>Sexual Abuse</a:t>
            </a:r>
          </a:p>
          <a:p>
            <a:r>
              <a:rPr lang="en-AU" sz="1400" dirty="0"/>
              <a:t>Exposure to Family Violence</a:t>
            </a:r>
          </a:p>
          <a:p>
            <a:r>
              <a:rPr lang="en-AU" sz="1400" dirty="0"/>
              <a:t>Neglect</a:t>
            </a:r>
          </a:p>
          <a:p>
            <a:r>
              <a:rPr lang="en-AU" sz="1400" dirty="0"/>
              <a:t>Emotional Abuse</a:t>
            </a:r>
          </a:p>
          <a:p>
            <a:endParaRPr lang="en-AU" sz="1400" dirty="0"/>
          </a:p>
          <a:p>
            <a:r>
              <a:rPr lang="en-AU" sz="1400" dirty="0"/>
              <a:t> We</a:t>
            </a:r>
            <a:r>
              <a:rPr lang="en-AU" sz="1400" baseline="0" dirty="0"/>
              <a:t> will look at each of these in turn.</a:t>
            </a:r>
            <a:endParaRPr lang="en-AU" sz="1400" dirty="0"/>
          </a:p>
          <a:p>
            <a:endParaRPr lang="en-AU" dirty="0"/>
          </a:p>
          <a:p>
            <a:r>
              <a:rPr lang="en-AU" dirty="0"/>
              <a:t> </a:t>
            </a:r>
          </a:p>
        </p:txBody>
      </p:sp>
      <p:sp>
        <p:nvSpPr>
          <p:cNvPr id="4" name="Slide Number Placeholder 3"/>
          <p:cNvSpPr>
            <a:spLocks noGrp="1"/>
          </p:cNvSpPr>
          <p:nvPr>
            <p:ph type="sldNum" sz="quarter" idx="10"/>
          </p:nvPr>
        </p:nvSpPr>
        <p:spPr/>
        <p:txBody>
          <a:bodyPr/>
          <a:lstStyle/>
          <a:p>
            <a:fld id="{0F21BC59-98E6-4557-9568-08B258952357}" type="slidenum">
              <a:rPr lang="en-AU" smtClean="0"/>
              <a:t>14</a:t>
            </a:fld>
            <a:endParaRPr lang="en-AU"/>
          </a:p>
        </p:txBody>
      </p:sp>
    </p:spTree>
    <p:extLst>
      <p:ext uri="{BB962C8B-B14F-4D97-AF65-F5344CB8AC3E}">
        <p14:creationId xmlns:p14="http://schemas.microsoft.com/office/powerpoint/2010/main" val="2954997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98663" y="1243013"/>
            <a:ext cx="2814637" cy="1582737"/>
          </a:xfrm>
        </p:spPr>
      </p:sp>
      <p:sp>
        <p:nvSpPr>
          <p:cNvPr id="3" name="Notes Placeholder 2"/>
          <p:cNvSpPr>
            <a:spLocks noGrp="1"/>
          </p:cNvSpPr>
          <p:nvPr>
            <p:ph type="body" idx="1"/>
          </p:nvPr>
        </p:nvSpPr>
        <p:spPr>
          <a:xfrm>
            <a:off x="681197" y="2947868"/>
            <a:ext cx="5449570" cy="5751831"/>
          </a:xfrm>
        </p:spPr>
        <p:txBody>
          <a:bodyPr/>
          <a:lstStyle/>
          <a:p>
            <a:r>
              <a:rPr lang="en-AU" sz="1400" b="1" dirty="0"/>
              <a:t>Page 9 of the booklet</a:t>
            </a:r>
          </a:p>
          <a:p>
            <a:endParaRPr lang="en-AU" sz="1400" b="1" dirty="0"/>
          </a:p>
          <a:p>
            <a:r>
              <a:rPr lang="en-AU" sz="1400" dirty="0"/>
              <a:t>The child has suffered or is at significant risk of suffering serious physical trauma or inflicted injury due to the actions of their caregiver.</a:t>
            </a:r>
          </a:p>
          <a:p>
            <a:endParaRPr lang="en-AU" sz="1400" dirty="0"/>
          </a:p>
          <a:p>
            <a:r>
              <a:rPr lang="en-AU" sz="1400" dirty="0"/>
              <a:t>An injury is considered ‘inflicted’ if it was alleged to be caused wilfully or as a result of punishment.</a:t>
            </a:r>
          </a:p>
          <a:p>
            <a:endParaRPr lang="en-AU" sz="1400" dirty="0"/>
          </a:p>
          <a:p>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15</a:t>
            </a:fld>
            <a:endParaRPr lang="en-AU"/>
          </a:p>
        </p:txBody>
      </p:sp>
    </p:spTree>
    <p:extLst>
      <p:ext uri="{BB962C8B-B14F-4D97-AF65-F5344CB8AC3E}">
        <p14:creationId xmlns:p14="http://schemas.microsoft.com/office/powerpoint/2010/main" val="143735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28913" y="1243013"/>
            <a:ext cx="1354137" cy="762000"/>
          </a:xfrm>
        </p:spPr>
      </p:sp>
      <p:sp>
        <p:nvSpPr>
          <p:cNvPr id="3" name="Notes Placeholder 2"/>
          <p:cNvSpPr>
            <a:spLocks noGrp="1"/>
          </p:cNvSpPr>
          <p:nvPr>
            <p:ph type="body" idx="1"/>
          </p:nvPr>
        </p:nvSpPr>
        <p:spPr>
          <a:xfrm>
            <a:off x="272716" y="2197768"/>
            <a:ext cx="5858051" cy="676976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dirty="0"/>
              <a:t>Page 9 of the booklet</a:t>
            </a:r>
          </a:p>
          <a:p>
            <a:endParaRPr lang="en-AU" sz="1600" dirty="0"/>
          </a:p>
          <a:p>
            <a:r>
              <a:rPr lang="en-AU" sz="1600" dirty="0"/>
              <a:t>Sexual abuse is any sexual activity or behaviour that is imposed on a child or young person by someone else.  Sexual abuse occurs when someone in a position of power uses that power to involve the child or young person in sexual activity.</a:t>
            </a:r>
          </a:p>
          <a:p>
            <a:endParaRPr lang="en-AU" sz="1600" dirty="0"/>
          </a:p>
          <a:p>
            <a:r>
              <a:rPr lang="en-AU" sz="1600" dirty="0"/>
              <a:t>The long-term impact of that trust being broken is too high a cost.</a:t>
            </a:r>
          </a:p>
          <a:p>
            <a:endParaRPr lang="en-AU" sz="1600" dirty="0"/>
          </a:p>
          <a:p>
            <a:endParaRPr lang="en-AU" sz="1600" dirty="0"/>
          </a:p>
          <a:p>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16</a:t>
            </a:fld>
            <a:endParaRPr lang="en-AU"/>
          </a:p>
        </p:txBody>
      </p:sp>
    </p:spTree>
    <p:extLst>
      <p:ext uri="{BB962C8B-B14F-4D97-AF65-F5344CB8AC3E}">
        <p14:creationId xmlns:p14="http://schemas.microsoft.com/office/powerpoint/2010/main" val="24742790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03388" y="1243013"/>
            <a:ext cx="3405187" cy="1914525"/>
          </a:xfrm>
        </p:spPr>
      </p:sp>
      <p:sp>
        <p:nvSpPr>
          <p:cNvPr id="3" name="Notes Placeholder 2"/>
          <p:cNvSpPr>
            <a:spLocks noGrp="1"/>
          </p:cNvSpPr>
          <p:nvPr>
            <p:ph type="body" idx="1"/>
          </p:nvPr>
        </p:nvSpPr>
        <p:spPr>
          <a:xfrm>
            <a:off x="681197" y="3506044"/>
            <a:ext cx="5449570" cy="519365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b="1" dirty="0"/>
              <a:t>Page 10 of the booklet</a:t>
            </a:r>
          </a:p>
          <a:p>
            <a:endParaRPr lang="en-AU" sz="1600" dirty="0"/>
          </a:p>
        </p:txBody>
      </p:sp>
      <p:sp>
        <p:nvSpPr>
          <p:cNvPr id="4" name="Slide Number Placeholder 3"/>
          <p:cNvSpPr>
            <a:spLocks noGrp="1"/>
          </p:cNvSpPr>
          <p:nvPr>
            <p:ph type="sldNum" sz="quarter" idx="10"/>
          </p:nvPr>
        </p:nvSpPr>
        <p:spPr/>
        <p:txBody>
          <a:bodyPr/>
          <a:lstStyle/>
          <a:p>
            <a:fld id="{0F21BC59-98E6-4557-9568-08B258952357}" type="slidenum">
              <a:rPr lang="en-AU" smtClean="0"/>
              <a:t>17</a:t>
            </a:fld>
            <a:endParaRPr lang="en-AU"/>
          </a:p>
        </p:txBody>
      </p:sp>
    </p:spTree>
    <p:extLst>
      <p:ext uri="{BB962C8B-B14F-4D97-AF65-F5344CB8AC3E}">
        <p14:creationId xmlns:p14="http://schemas.microsoft.com/office/powerpoint/2010/main" val="2061963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7650" y="1243013"/>
            <a:ext cx="3776663" cy="2124075"/>
          </a:xfrm>
        </p:spPr>
      </p:sp>
      <p:sp>
        <p:nvSpPr>
          <p:cNvPr id="3" name="Notes Placeholder 2"/>
          <p:cNvSpPr>
            <a:spLocks noGrp="1"/>
          </p:cNvSpPr>
          <p:nvPr>
            <p:ph type="body" idx="1"/>
          </p:nvPr>
        </p:nvSpPr>
        <p:spPr>
          <a:xfrm>
            <a:off x="681197" y="3689684"/>
            <a:ext cx="5449570" cy="501001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b="1" dirty="0"/>
              <a:t>Page 10 of the booklet</a:t>
            </a:r>
          </a:p>
          <a:p>
            <a:endParaRPr lang="en-AU" sz="1400" b="1" dirty="0"/>
          </a:p>
          <a:p>
            <a:r>
              <a:rPr lang="en-AU" sz="1400" dirty="0"/>
              <a:t>Neglect is characterised by serious, ongoing failure to provide for a child's basic needs, to the extent that the child is not receiving the care and supervision necessary to protect them from harm, has suffered serious physical injury or illness, or there is risk of serious harm to the child’s wellbeing and development.</a:t>
            </a:r>
          </a:p>
          <a:p>
            <a:endParaRPr lang="en-AU" sz="1400" dirty="0"/>
          </a:p>
          <a:p>
            <a:r>
              <a:rPr lang="en-AU" sz="1400" dirty="0"/>
              <a:t>Neglect can be unintentional rather than a deliberate act. </a:t>
            </a:r>
          </a:p>
          <a:p>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18</a:t>
            </a:fld>
            <a:endParaRPr lang="en-AU"/>
          </a:p>
        </p:txBody>
      </p:sp>
    </p:spTree>
    <p:extLst>
      <p:ext uri="{BB962C8B-B14F-4D97-AF65-F5344CB8AC3E}">
        <p14:creationId xmlns:p14="http://schemas.microsoft.com/office/powerpoint/2010/main" val="24624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b="1" dirty="0"/>
              <a:t>Page 11 of the booklet</a:t>
            </a:r>
            <a:endParaRPr lang="en-AU" sz="1400" dirty="0"/>
          </a:p>
          <a:p>
            <a:endParaRPr lang="en-AU" sz="1400" dirty="0"/>
          </a:p>
          <a:p>
            <a:r>
              <a:rPr lang="en-AU" sz="1400" dirty="0"/>
              <a:t>The child’s social, emotional, or cognitive development is impaired or seriously at risk as a direct result of persistent caregiver behaviour or attitude towards the child, whereby the child’s self-esteem and social competence are undermined or eroded over time.</a:t>
            </a:r>
          </a:p>
          <a:p>
            <a:endParaRPr lang="en-AU" sz="1400" dirty="0"/>
          </a:p>
          <a:p>
            <a:r>
              <a:rPr lang="en-AU" sz="1400" dirty="0"/>
              <a:t>Emotional abuse is defined as abuse that occurs when a person is subjected to behaviours or actions (often repeatedly) aimed at preventing or controlling their behaviour, with the intent to cause them emotional harm or fear through manipulation, isolation or intimidation.</a:t>
            </a:r>
          </a:p>
          <a:p>
            <a:endParaRPr lang="en-AU" sz="1400" dirty="0"/>
          </a:p>
          <a:p>
            <a:r>
              <a:rPr lang="en-AU" sz="1400" dirty="0"/>
              <a:t>Degrading the child’s worth, including frequent verbal putdowns, negative prediction (e.g. 'you'll never amount to anything') and negative comparison (e.g. 'Why can't you be more like your sister?').</a:t>
            </a:r>
          </a:p>
          <a:p>
            <a:endParaRPr lang="en-AU" dirty="0"/>
          </a:p>
          <a:p>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19</a:t>
            </a:fld>
            <a:endParaRPr lang="en-AU"/>
          </a:p>
        </p:txBody>
      </p:sp>
    </p:spTree>
    <p:extLst>
      <p:ext uri="{BB962C8B-B14F-4D97-AF65-F5344CB8AC3E}">
        <p14:creationId xmlns:p14="http://schemas.microsoft.com/office/powerpoint/2010/main" val="2559907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98738" y="1243013"/>
            <a:ext cx="1614487" cy="908050"/>
          </a:xfrm>
        </p:spPr>
      </p:sp>
      <p:sp>
        <p:nvSpPr>
          <p:cNvPr id="3" name="Notes Placeholder 2"/>
          <p:cNvSpPr>
            <a:spLocks noGrp="1"/>
          </p:cNvSpPr>
          <p:nvPr>
            <p:ph type="body" idx="1"/>
          </p:nvPr>
        </p:nvSpPr>
        <p:spPr>
          <a:xfrm>
            <a:off x="681197" y="2151575"/>
            <a:ext cx="5449570" cy="6548126"/>
          </a:xfrm>
        </p:spPr>
        <p:txBody>
          <a:bodyPr/>
          <a:lstStyle/>
          <a:p>
            <a:r>
              <a:rPr lang="en-US" sz="1400" b="1" dirty="0"/>
              <a:t>Page 3 of Booklet</a:t>
            </a:r>
          </a:p>
          <a:p>
            <a:endParaRPr lang="en-US" sz="1400" b="1" dirty="0"/>
          </a:p>
          <a:p>
            <a:r>
              <a:rPr lang="en-US" sz="1400" dirty="0"/>
              <a:t>Welcome participants to the training session. Make sure everyone knows where the toilets and break facilities are located. Facilitate introductions. Hand out participant workbooks.</a:t>
            </a:r>
          </a:p>
          <a:p>
            <a:endParaRPr lang="en-US" sz="1400" dirty="0"/>
          </a:p>
          <a:p>
            <a:r>
              <a:rPr lang="en-US" sz="1400" baseline="0" dirty="0"/>
              <a:t> Invite people to follow along in their workbooks as they follow the slides.</a:t>
            </a:r>
            <a:endParaRPr lang="en-US" sz="1400" dirty="0"/>
          </a:p>
          <a:p>
            <a:r>
              <a:rPr lang="en-US" sz="1400" dirty="0"/>
              <a:t> </a:t>
            </a:r>
          </a:p>
          <a:p>
            <a:r>
              <a:rPr lang="en-AU" sz="1400" b="1" dirty="0"/>
              <a:t>Page</a:t>
            </a:r>
            <a:r>
              <a:rPr lang="en-AU" sz="1400" b="1" baseline="0" dirty="0"/>
              <a:t> 3 of the Booklet </a:t>
            </a:r>
          </a:p>
          <a:p>
            <a:endParaRPr lang="en-AU" sz="1400" dirty="0"/>
          </a:p>
          <a:p>
            <a:r>
              <a:rPr lang="en-AU" sz="1400" dirty="0"/>
              <a:t>Introduction to Child Safe Training </a:t>
            </a:r>
          </a:p>
          <a:p>
            <a:endParaRPr lang="en-AU" sz="1400" dirty="0"/>
          </a:p>
          <a:p>
            <a:r>
              <a:rPr lang="en-AU" sz="1400" dirty="0"/>
              <a:t>Thank you for taking this time to raise your awareness of how we can be a child safe Synod together. As a community, every one of us has a role in creating our shared culture. Child safety is a key part of being safe and welcoming for children, young people, families and other vulnerable people.</a:t>
            </a:r>
          </a:p>
          <a:p>
            <a:endParaRPr lang="en-AU" sz="1400" dirty="0"/>
          </a:p>
          <a:p>
            <a:r>
              <a:rPr lang="en-AU" sz="1400" dirty="0"/>
              <a:t>We show we care not just in our words but also in our actions as a whole community.</a:t>
            </a:r>
          </a:p>
          <a:p>
            <a:endParaRPr lang="en-AU" sz="1400" dirty="0"/>
          </a:p>
          <a:p>
            <a:r>
              <a:rPr lang="en-AU" sz="1400" dirty="0"/>
              <a:t>What we believe</a:t>
            </a:r>
          </a:p>
          <a:p>
            <a:endParaRPr lang="en-AU" sz="1400" dirty="0"/>
          </a:p>
          <a:p>
            <a:r>
              <a:rPr lang="en-AU" sz="1400" dirty="0"/>
              <a:t>The Uniting Church is Australia believes that all people, including children, are made in the image of God. As a Christian community we believe that God reaches out to us in love and acceptance, and that our relationships with each other should express love, care and respect.</a:t>
            </a:r>
          </a:p>
          <a:p>
            <a:endParaRPr lang="en-AU" sz="1400" dirty="0"/>
          </a:p>
          <a:p>
            <a:r>
              <a:rPr lang="en-AU" sz="1400" dirty="0"/>
              <a:t>(Safe Place Position Statement developed by the UCA Commission on Women and Men in 1997)</a:t>
            </a:r>
          </a:p>
          <a:p>
            <a:endParaRPr lang="en-AU" sz="1400" dirty="0"/>
          </a:p>
          <a:p>
            <a:r>
              <a:rPr lang="en-AU" sz="1400" dirty="0"/>
              <a:t>Central to living out the gospel is to love God and to love others. As a community of faith, we are committed to provide safe environments for all people including children, so that they may live life in all its fullness.</a:t>
            </a:r>
          </a:p>
          <a:p>
            <a:endParaRPr lang="en-AU" sz="1400" dirty="0"/>
          </a:p>
          <a:p>
            <a:r>
              <a:rPr lang="en-AU" sz="1400" dirty="0"/>
              <a:t>We also acknowledge the rights of children as detailed in the Convention on the Rights of the Child (United Nations, 1990, Article 49) that States shall protect children from physical or mental harm and neglect, including sexual abuse and exploitation.</a:t>
            </a:r>
          </a:p>
          <a:p>
            <a:endParaRPr lang="en-AU" sz="1800" dirty="0"/>
          </a:p>
          <a:p>
            <a:endParaRPr lang="en-AU" sz="1800" dirty="0"/>
          </a:p>
          <a:p>
            <a:endParaRPr lang="en-AU" sz="1800"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78156BC5-189D-1649-AC16-D6123FD29EE7}" type="slidenum">
              <a:rPr lang="en-US" smtClean="0"/>
              <a:t>2</a:t>
            </a:fld>
            <a:endParaRPr lang="en-US"/>
          </a:p>
        </p:txBody>
      </p:sp>
    </p:spTree>
    <p:extLst>
      <p:ext uri="{BB962C8B-B14F-4D97-AF65-F5344CB8AC3E}">
        <p14:creationId xmlns:p14="http://schemas.microsoft.com/office/powerpoint/2010/main" val="31750847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Page</a:t>
            </a:r>
            <a:r>
              <a:rPr lang="en-US" b="1" baseline="0" dirty="0"/>
              <a:t> 11 of the booklet</a:t>
            </a:r>
          </a:p>
          <a:p>
            <a:endParaRPr lang="en-US" b="1" baseline="0" dirty="0"/>
          </a:p>
          <a:p>
            <a:r>
              <a:rPr lang="en-US" b="0" baseline="0" dirty="0"/>
              <a:t>We all work together as a community to protect the children.</a:t>
            </a:r>
            <a:endParaRPr lang="en-AU" b="0" dirty="0"/>
          </a:p>
        </p:txBody>
      </p:sp>
      <p:sp>
        <p:nvSpPr>
          <p:cNvPr id="4" name="Slide Number Placeholder 3"/>
          <p:cNvSpPr>
            <a:spLocks noGrp="1"/>
          </p:cNvSpPr>
          <p:nvPr>
            <p:ph type="sldNum" sz="quarter" idx="10"/>
          </p:nvPr>
        </p:nvSpPr>
        <p:spPr/>
        <p:txBody>
          <a:bodyPr/>
          <a:lstStyle/>
          <a:p>
            <a:fld id="{0F21BC59-98E6-4557-9568-08B258952357}" type="slidenum">
              <a:rPr lang="en-AU" smtClean="0"/>
              <a:t>20</a:t>
            </a:fld>
            <a:endParaRPr lang="en-AU"/>
          </a:p>
        </p:txBody>
      </p:sp>
    </p:spTree>
    <p:extLst>
      <p:ext uri="{BB962C8B-B14F-4D97-AF65-F5344CB8AC3E}">
        <p14:creationId xmlns:p14="http://schemas.microsoft.com/office/powerpoint/2010/main" val="2169452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14588" y="1243013"/>
            <a:ext cx="1982787" cy="1114425"/>
          </a:xfrm>
        </p:spPr>
      </p:sp>
      <p:sp>
        <p:nvSpPr>
          <p:cNvPr id="3" name="Notes Placeholder 2"/>
          <p:cNvSpPr>
            <a:spLocks noGrp="1"/>
          </p:cNvSpPr>
          <p:nvPr>
            <p:ph type="body" idx="1"/>
          </p:nvPr>
        </p:nvSpPr>
        <p:spPr>
          <a:xfrm>
            <a:off x="681197" y="2695074"/>
            <a:ext cx="5449570" cy="6004625"/>
          </a:xfrm>
        </p:spPr>
        <p:txBody>
          <a:bodyPr/>
          <a:lstStyle/>
          <a:p>
            <a:r>
              <a:rPr lang="en-AU" sz="1400" b="1" baseline="0" dirty="0"/>
              <a:t>Page 11 -12 of the booklet</a:t>
            </a:r>
          </a:p>
          <a:p>
            <a:r>
              <a:rPr lang="en-AU" sz="1400" b="1" baseline="0" dirty="0"/>
              <a:t> </a:t>
            </a:r>
          </a:p>
          <a:p>
            <a:r>
              <a:rPr lang="en-AU" sz="1400" dirty="0"/>
              <a:t>What is grooming (also known as child sexual grooming)?</a:t>
            </a:r>
          </a:p>
          <a:p>
            <a:endParaRPr lang="en-AU" sz="1400" dirty="0"/>
          </a:p>
          <a:p>
            <a:r>
              <a:rPr lang="en-AU" sz="1400" dirty="0"/>
              <a:t>Grooming is a term used when a person tries to build a trusting relationship with a child or a child’s family so that they can sexually abuse the child.</a:t>
            </a:r>
          </a:p>
          <a:p>
            <a:endParaRPr lang="en-AU" sz="1400" dirty="0"/>
          </a:p>
          <a:p>
            <a:r>
              <a:rPr lang="en-AU" sz="1400" dirty="0"/>
              <a:t>These behaviours escalate over time and include more secrecy until a young person is trapped into silence and continues to be subjected to the abuse.</a:t>
            </a:r>
          </a:p>
          <a:p>
            <a:endParaRPr lang="en-AU" sz="1400" dirty="0"/>
          </a:p>
        </p:txBody>
      </p:sp>
      <p:sp>
        <p:nvSpPr>
          <p:cNvPr id="4" name="Slide Number Placeholder 3"/>
          <p:cNvSpPr>
            <a:spLocks noGrp="1"/>
          </p:cNvSpPr>
          <p:nvPr>
            <p:ph type="sldNum" sz="quarter" idx="10"/>
          </p:nvPr>
        </p:nvSpPr>
        <p:spPr/>
        <p:txBody>
          <a:bodyPr/>
          <a:lstStyle/>
          <a:p>
            <a:fld id="{0F21BC59-98E6-4557-9568-08B258952357}" type="slidenum">
              <a:rPr lang="en-AU" smtClean="0"/>
              <a:t>21</a:t>
            </a:fld>
            <a:endParaRPr lang="en-AU"/>
          </a:p>
        </p:txBody>
      </p:sp>
    </p:spTree>
    <p:extLst>
      <p:ext uri="{BB962C8B-B14F-4D97-AF65-F5344CB8AC3E}">
        <p14:creationId xmlns:p14="http://schemas.microsoft.com/office/powerpoint/2010/main" val="653823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16100" y="1243013"/>
            <a:ext cx="3179763" cy="1789112"/>
          </a:xfrm>
        </p:spPr>
      </p:sp>
      <p:sp>
        <p:nvSpPr>
          <p:cNvPr id="3" name="Notes Placeholder 2"/>
          <p:cNvSpPr>
            <a:spLocks noGrp="1"/>
          </p:cNvSpPr>
          <p:nvPr>
            <p:ph type="body" idx="1"/>
          </p:nvPr>
        </p:nvSpPr>
        <p:spPr>
          <a:xfrm>
            <a:off x="681197" y="3384884"/>
            <a:ext cx="5449570" cy="5314815"/>
          </a:xfrm>
        </p:spPr>
        <p:txBody>
          <a:bodyPr/>
          <a:lstStyle/>
          <a:p>
            <a:r>
              <a:rPr lang="en-AU" sz="1400" b="1" dirty="0"/>
              <a:t>Page</a:t>
            </a:r>
            <a:r>
              <a:rPr lang="en-AU" sz="1400" b="1" baseline="0" dirty="0"/>
              <a:t> 12 of the booklet</a:t>
            </a:r>
          </a:p>
          <a:p>
            <a:endParaRPr lang="en-AU" sz="1400" b="1" dirty="0"/>
          </a:p>
          <a:p>
            <a:r>
              <a:rPr lang="en-AU" sz="1400" dirty="0"/>
              <a:t>While most people have normal interactions with children, we need to be aware of the possibility of grooming.</a:t>
            </a:r>
          </a:p>
          <a:p>
            <a:endParaRPr lang="en-AU" sz="1400" dirty="0"/>
          </a:p>
          <a:p>
            <a:r>
              <a:rPr lang="en-AU" sz="1400" dirty="0"/>
              <a:t>If an adult feels a sense of unease or concern about a person’s interaction with a child/young person or their parent/carer, they should discuss this with a trusted person or the Synod Culture of Safety Unit.</a:t>
            </a:r>
          </a:p>
          <a:p>
            <a:endParaRPr lang="en-AU" sz="1400" dirty="0"/>
          </a:p>
          <a:p>
            <a:r>
              <a:rPr lang="en-AU" sz="1400" dirty="0"/>
              <a:t>If a child reports a concern about a person’s interaction with them, or with another child, it is important that adults listen and take the concerns seriously. Seek advice from a qualified person as to the necessary follow up response.</a:t>
            </a:r>
          </a:p>
          <a:p>
            <a:endParaRPr lang="en-US" sz="1400" dirty="0"/>
          </a:p>
          <a:p>
            <a:endParaRPr lang="en-US" sz="1400" dirty="0"/>
          </a:p>
          <a:p>
            <a:r>
              <a:rPr lang="en-US" b="1" baseline="0" dirty="0"/>
              <a:t> </a:t>
            </a:r>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22</a:t>
            </a:fld>
            <a:endParaRPr lang="en-AU"/>
          </a:p>
        </p:txBody>
      </p:sp>
    </p:spTree>
    <p:extLst>
      <p:ext uri="{BB962C8B-B14F-4D97-AF65-F5344CB8AC3E}">
        <p14:creationId xmlns:p14="http://schemas.microsoft.com/office/powerpoint/2010/main" val="2066462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0313" y="1243013"/>
            <a:ext cx="1811337" cy="1019175"/>
          </a:xfrm>
        </p:spPr>
      </p:sp>
      <p:sp>
        <p:nvSpPr>
          <p:cNvPr id="3" name="Notes Placeholder 2"/>
          <p:cNvSpPr>
            <a:spLocks noGrp="1"/>
          </p:cNvSpPr>
          <p:nvPr>
            <p:ph type="body" idx="1"/>
          </p:nvPr>
        </p:nvSpPr>
        <p:spPr>
          <a:xfrm>
            <a:off x="304800" y="2518612"/>
            <a:ext cx="6079958" cy="6181088"/>
          </a:xfrm>
        </p:spPr>
        <p:txBody>
          <a:bodyPr/>
          <a:lstStyle/>
          <a:p>
            <a:r>
              <a:rPr lang="en-AU" sz="1400" b="1" dirty="0"/>
              <a:t>Page 12 of the booklet</a:t>
            </a:r>
          </a:p>
          <a:p>
            <a:r>
              <a:rPr lang="en-AU" sz="1400" dirty="0"/>
              <a:t>Bullying refers to any intentional and repeated behaviour which causes physical, emotional or social harm to a person who has, or is perceived to have, less power than the person who bullies.</a:t>
            </a:r>
          </a:p>
          <a:p>
            <a:endParaRPr lang="en-AU" sz="1400" dirty="0"/>
          </a:p>
          <a:p>
            <a:r>
              <a:rPr lang="en-AU" sz="1400" dirty="0"/>
              <a:t>Bullying is a complex issue and comes in many forms, occurs in various settings, and affects many population groups.</a:t>
            </a:r>
          </a:p>
          <a:p>
            <a:endParaRPr lang="en-AU" sz="1400" dirty="0"/>
          </a:p>
          <a:p>
            <a:r>
              <a:rPr lang="en-AU" sz="1400" dirty="0"/>
              <a:t>Bullying can impact victims, perpetrators, witnesses, and the community.</a:t>
            </a:r>
          </a:p>
          <a:p>
            <a:endParaRPr lang="en-AU" sz="1400" dirty="0"/>
          </a:p>
          <a:p>
            <a:endParaRPr lang="en-AU" dirty="0"/>
          </a:p>
          <a:p>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23</a:t>
            </a:fld>
            <a:endParaRPr lang="en-AU"/>
          </a:p>
        </p:txBody>
      </p:sp>
    </p:spTree>
    <p:extLst>
      <p:ext uri="{BB962C8B-B14F-4D97-AF65-F5344CB8AC3E}">
        <p14:creationId xmlns:p14="http://schemas.microsoft.com/office/powerpoint/2010/main" val="1404612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8775" y="1243013"/>
            <a:ext cx="1014413" cy="569912"/>
          </a:xfrm>
        </p:spPr>
      </p:sp>
      <p:sp>
        <p:nvSpPr>
          <p:cNvPr id="3" name="Notes Placeholder 2"/>
          <p:cNvSpPr>
            <a:spLocks noGrp="1"/>
          </p:cNvSpPr>
          <p:nvPr>
            <p:ph type="body" idx="1"/>
          </p:nvPr>
        </p:nvSpPr>
        <p:spPr>
          <a:xfrm>
            <a:off x="224589" y="2101516"/>
            <a:ext cx="5906177" cy="734214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b="1" dirty="0"/>
              <a:t>Page 12</a:t>
            </a:r>
            <a:r>
              <a:rPr lang="en-AU" sz="1400" b="1" baseline="0" dirty="0"/>
              <a:t> </a:t>
            </a:r>
            <a:r>
              <a:rPr lang="en-AU" sz="1400" b="1" dirty="0"/>
              <a:t>of the booklet</a:t>
            </a:r>
          </a:p>
          <a:p>
            <a:endParaRPr lang="en-AU" sz="1400" dirty="0"/>
          </a:p>
          <a:p>
            <a:r>
              <a:rPr lang="en-AU" sz="1400" dirty="0"/>
              <a:t>Silence, secrecy and inaction can shield concerning or abusive behaviour from sight.</a:t>
            </a:r>
          </a:p>
          <a:p>
            <a:endParaRPr lang="en-AU" sz="1400" dirty="0"/>
          </a:p>
          <a:p>
            <a:r>
              <a:rPr lang="en-AU" sz="1400" dirty="0"/>
              <a:t>Sometimes you may be unsure if you have a valid child safety concern, but someone’s behaviour or actions just don’t feel, look or sit right.</a:t>
            </a:r>
          </a:p>
          <a:p>
            <a:endParaRPr lang="en-AU" sz="1400" dirty="0"/>
          </a:p>
          <a:p>
            <a:r>
              <a:rPr lang="en-AU" sz="1400" dirty="0"/>
              <a:t>Knowing when and how to raise a concern and seek advice can ensure action is taken if inappropriate behaviour or abuse is suspected.  </a:t>
            </a:r>
          </a:p>
          <a:p>
            <a:endParaRPr lang="en-AU" sz="1400" dirty="0"/>
          </a:p>
          <a:p>
            <a:endParaRPr lang="en-AU" sz="1400" dirty="0"/>
          </a:p>
          <a:p>
            <a:r>
              <a:rPr lang="en-AU" sz="1400" dirty="0"/>
              <a:t>It is always adults’ responsibility to keep children and young people safe from harm. </a:t>
            </a:r>
          </a:p>
          <a:p>
            <a:endParaRPr lang="en-AU" sz="1400" dirty="0"/>
          </a:p>
          <a:p>
            <a:r>
              <a:rPr lang="en-AU" sz="1400" dirty="0"/>
              <a:t>Child abuse is never the fault of the child or young person.  Most children and young people are abused by someone they know and that makes it hard for them to speak up. </a:t>
            </a:r>
          </a:p>
          <a:p>
            <a:endParaRPr lang="en-AU" sz="1400" dirty="0"/>
          </a:p>
          <a:p>
            <a:r>
              <a:rPr lang="en-AU" sz="1400" dirty="0"/>
              <a:t>If adults openly talk about feeling safe or unsafe, children and young people may feel they have permission to do so too.</a:t>
            </a:r>
          </a:p>
          <a:p>
            <a:endParaRPr lang="en-AU" sz="1400" dirty="0"/>
          </a:p>
          <a:p>
            <a:r>
              <a:rPr lang="en-AU" sz="1400" dirty="0"/>
              <a:t>Under Church policy and child safety legislation, reporting obligations apply where you have information that leads you to form a 'reasonable belief/suspicion' that another person has sexually offended against a child or if you believe there is a current risk of harm or abuse to a child or young person.</a:t>
            </a:r>
          </a:p>
          <a:p>
            <a:endParaRPr lang="en-AU" sz="1400" dirty="0"/>
          </a:p>
          <a:p>
            <a:r>
              <a:rPr lang="en-AU" sz="1400" dirty="0"/>
              <a:t>Victoria</a:t>
            </a:r>
            <a:r>
              <a:rPr lang="en-AU" sz="1400" baseline="0" dirty="0"/>
              <a:t> and Tasmania has</a:t>
            </a:r>
            <a:r>
              <a:rPr lang="en-AU" sz="1400" dirty="0"/>
              <a:t> 'failure to protect' and 'failure to report‘ legislation</a:t>
            </a:r>
            <a:r>
              <a:rPr lang="en-AU" sz="1400" baseline="0" dirty="0"/>
              <a:t> </a:t>
            </a:r>
            <a:r>
              <a:rPr lang="en-AU" sz="1400" dirty="0"/>
              <a:t> in relation to child abuse  - these are criminal offences. </a:t>
            </a:r>
          </a:p>
          <a:p>
            <a:endParaRPr lang="en-AU" sz="1400" dirty="0"/>
          </a:p>
          <a:p>
            <a:r>
              <a:rPr lang="en-AU" sz="1400" dirty="0"/>
              <a:t>Where the report is of historic abuse, reporting obligations may still exist. Contact</a:t>
            </a:r>
            <a:r>
              <a:rPr lang="en-AU" sz="1400" baseline="0" dirty="0"/>
              <a:t> the Culture of Safety Unit for advice as needed. </a:t>
            </a:r>
            <a:endParaRPr lang="en-AU" sz="1400" dirty="0"/>
          </a:p>
          <a:p>
            <a:endParaRPr lang="en-AU" sz="1400" dirty="0"/>
          </a:p>
          <a:p>
            <a:r>
              <a:rPr lang="en-AU" b="1" dirty="0"/>
              <a:t> </a:t>
            </a:r>
            <a:endParaRPr lang="en-AU" dirty="0"/>
          </a:p>
          <a:p>
            <a:endParaRPr lang="en-AU" dirty="0"/>
          </a:p>
          <a:p>
            <a:r>
              <a:rPr lang="en-AU" dirty="0"/>
              <a:t> </a:t>
            </a:r>
          </a:p>
          <a:p>
            <a:endParaRPr lang="en-AU" dirty="0"/>
          </a:p>
          <a:p>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24</a:t>
            </a:fld>
            <a:endParaRPr lang="en-AU"/>
          </a:p>
        </p:txBody>
      </p:sp>
    </p:spTree>
    <p:extLst>
      <p:ext uri="{BB962C8B-B14F-4D97-AF65-F5344CB8AC3E}">
        <p14:creationId xmlns:p14="http://schemas.microsoft.com/office/powerpoint/2010/main" val="37746958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71750" y="1243013"/>
            <a:ext cx="1668463" cy="938212"/>
          </a:xfrm>
        </p:spPr>
      </p:sp>
      <p:sp>
        <p:nvSpPr>
          <p:cNvPr id="3" name="Notes Placeholder 2"/>
          <p:cNvSpPr>
            <a:spLocks noGrp="1"/>
          </p:cNvSpPr>
          <p:nvPr>
            <p:ph type="body" idx="1"/>
          </p:nvPr>
        </p:nvSpPr>
        <p:spPr>
          <a:xfrm>
            <a:off x="681197" y="2550696"/>
            <a:ext cx="5449570" cy="6763870"/>
          </a:xfrm>
        </p:spPr>
        <p:txBody>
          <a:bodyPr/>
          <a:lstStyle/>
          <a:p>
            <a:r>
              <a:rPr lang="en-AU" sz="1400" b="1" dirty="0"/>
              <a:t>Page 12</a:t>
            </a:r>
            <a:r>
              <a:rPr lang="en-AU" sz="1400" b="1" baseline="0" dirty="0"/>
              <a:t> -13 of the booklet</a:t>
            </a:r>
          </a:p>
          <a:p>
            <a:endParaRPr lang="en-AU" sz="1400" b="1" dirty="0"/>
          </a:p>
          <a:p>
            <a:r>
              <a:rPr lang="en-AU" sz="1400" dirty="0"/>
              <a:t>A disclosure is the sharing of facts or information by a person who has experienced harm or abuse, or by someone who observed the harm or abuse.</a:t>
            </a:r>
          </a:p>
          <a:p>
            <a:endParaRPr lang="en-AU" sz="1400" dirty="0"/>
          </a:p>
          <a:p>
            <a:r>
              <a:rPr lang="en-AU" sz="1400" dirty="0"/>
              <a:t>The disclosure may happen soon after the harm or abuse occurred, or many years later.</a:t>
            </a:r>
          </a:p>
          <a:p>
            <a:endParaRPr lang="en-AU" sz="1400" dirty="0"/>
          </a:p>
          <a:p>
            <a:endParaRPr lang="en-AU" sz="1400" dirty="0"/>
          </a:p>
          <a:p>
            <a:endParaRPr lang="en-AU" dirty="0"/>
          </a:p>
          <a:p>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25</a:t>
            </a:fld>
            <a:endParaRPr lang="en-AU"/>
          </a:p>
        </p:txBody>
      </p:sp>
    </p:spTree>
    <p:extLst>
      <p:ext uri="{BB962C8B-B14F-4D97-AF65-F5344CB8AC3E}">
        <p14:creationId xmlns:p14="http://schemas.microsoft.com/office/powerpoint/2010/main" val="22834359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t>Page 12</a:t>
            </a:r>
            <a:r>
              <a:rPr lang="en-AU" sz="1200" b="1" baseline="0" dirty="0"/>
              <a:t> -13 of the booklet</a:t>
            </a:r>
            <a:endParaRPr lang="en-AU" dirty="0"/>
          </a:p>
          <a:p>
            <a:endParaRPr lang="en-AU" sz="1600" dirty="0"/>
          </a:p>
          <a:p>
            <a:r>
              <a:rPr lang="en-AU" sz="1600" baseline="0" dirty="0"/>
              <a:t> The laws of Victoria and Tasmania </a:t>
            </a:r>
            <a:r>
              <a:rPr lang="en-AU" sz="1600" dirty="0"/>
              <a:t>is clear that every adult in the Church has a role to play in keeping children and young people safe, including reporting any concerns. </a:t>
            </a:r>
          </a:p>
          <a:p>
            <a:endParaRPr lang="en-AU" dirty="0"/>
          </a:p>
          <a:p>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26</a:t>
            </a:fld>
            <a:endParaRPr lang="en-AU"/>
          </a:p>
        </p:txBody>
      </p:sp>
    </p:spTree>
    <p:extLst>
      <p:ext uri="{BB962C8B-B14F-4D97-AF65-F5344CB8AC3E}">
        <p14:creationId xmlns:p14="http://schemas.microsoft.com/office/powerpoint/2010/main" val="2963983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b="1" dirty="0"/>
              <a:t>Page </a:t>
            </a:r>
            <a:r>
              <a:rPr lang="en-AU" sz="1400" b="1" baseline="0" dirty="0"/>
              <a:t>13 of the booklet</a:t>
            </a:r>
          </a:p>
          <a:p>
            <a:endParaRPr lang="en-AU" sz="1400" dirty="0"/>
          </a:p>
          <a:p>
            <a:r>
              <a:rPr lang="en-AU" sz="1400" dirty="0"/>
              <a:t>Thank</a:t>
            </a:r>
            <a:r>
              <a:rPr lang="en-AU" sz="1400" baseline="0" dirty="0"/>
              <a:t> you for attending. </a:t>
            </a:r>
          </a:p>
          <a:p>
            <a:endParaRPr lang="en-AU" sz="1400" baseline="0" dirty="0"/>
          </a:p>
          <a:p>
            <a:r>
              <a:rPr lang="en-AU" sz="1400" baseline="0" dirty="0"/>
              <a:t>If you have any questions, concerns or enquires please contact the </a:t>
            </a:r>
            <a:r>
              <a:rPr lang="en-AU" sz="1400" baseline="0"/>
              <a:t>Synod’s Culture of Safety </a:t>
            </a:r>
            <a:r>
              <a:rPr lang="en-AU" sz="1400" baseline="0" dirty="0"/>
              <a:t>U</a:t>
            </a:r>
            <a:r>
              <a:rPr lang="en-AU" sz="1400" baseline="0"/>
              <a:t>nit</a:t>
            </a:r>
            <a:r>
              <a:rPr lang="en-AU" sz="1400" baseline="0" dirty="0"/>
              <a:t>.</a:t>
            </a:r>
          </a:p>
          <a:p>
            <a:r>
              <a:rPr lang="en-AU" sz="1400" baseline="0" dirty="0"/>
              <a:t> </a:t>
            </a:r>
          </a:p>
          <a:p>
            <a:r>
              <a:rPr lang="en-AU" sz="1400" baseline="0" dirty="0"/>
              <a:t>Before you leave, PLEASE ensure you have recorded your attendance – THIS IS ESSENTIAL – thank you!</a:t>
            </a:r>
          </a:p>
          <a:p>
            <a:endParaRPr lang="en-AU" baseline="0" dirty="0"/>
          </a:p>
          <a:p>
            <a:r>
              <a:rPr lang="en-AU" baseline="0" dirty="0"/>
              <a:t> </a:t>
            </a:r>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27</a:t>
            </a:fld>
            <a:endParaRPr lang="en-AU"/>
          </a:p>
        </p:txBody>
      </p:sp>
    </p:spTree>
    <p:extLst>
      <p:ext uri="{BB962C8B-B14F-4D97-AF65-F5344CB8AC3E}">
        <p14:creationId xmlns:p14="http://schemas.microsoft.com/office/powerpoint/2010/main" val="2642494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22488" y="1243013"/>
            <a:ext cx="2566987" cy="1443037"/>
          </a:xfrm>
        </p:spPr>
      </p:sp>
      <p:sp>
        <p:nvSpPr>
          <p:cNvPr id="3" name="Notes Placeholder 2"/>
          <p:cNvSpPr>
            <a:spLocks noGrp="1"/>
          </p:cNvSpPr>
          <p:nvPr>
            <p:ph type="body" idx="1"/>
          </p:nvPr>
        </p:nvSpPr>
        <p:spPr>
          <a:xfrm>
            <a:off x="681197" y="2912982"/>
            <a:ext cx="5449570" cy="57867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b="1" dirty="0"/>
              <a:t>Page</a:t>
            </a:r>
            <a:r>
              <a:rPr lang="en-AU" sz="1400" b="1" baseline="0" dirty="0"/>
              <a:t> 3 of the Booklet </a:t>
            </a:r>
          </a:p>
          <a:p>
            <a:endParaRPr lang="en-US" sz="1400" dirty="0"/>
          </a:p>
          <a:p>
            <a:r>
              <a:rPr lang="en-US" sz="1400" dirty="0"/>
              <a:t>Talk to participants about their feelings about the issues raised and make sure they seen the details of support services to contact at any time as</a:t>
            </a:r>
            <a:r>
              <a:rPr lang="en-US" sz="1400" baseline="0" dirty="0"/>
              <a:t> on this slide and in the booklet</a:t>
            </a:r>
            <a:r>
              <a:rPr lang="en-US" sz="1400" dirty="0"/>
              <a:t>. Inform participants they are free to pause or leave if the material makes them uncomfortable, and only return when they feel ready</a:t>
            </a:r>
            <a:r>
              <a:rPr lang="en-US" sz="1400" baseline="0" dirty="0"/>
              <a:t> to do so</a:t>
            </a:r>
            <a:r>
              <a:rPr lang="en-US" sz="1400" dirty="0"/>
              <a:t>.</a:t>
            </a:r>
          </a:p>
          <a:p>
            <a:endParaRPr lang="en-US" sz="1400" dirty="0"/>
          </a:p>
          <a:p>
            <a:r>
              <a:rPr lang="en-US" sz="1400" baseline="0" dirty="0"/>
              <a:t> </a:t>
            </a:r>
          </a:p>
          <a:p>
            <a:r>
              <a:rPr lang="en-US" sz="1400" baseline="0" dirty="0"/>
              <a:t>If people feel affected by the training, after they have left, they should contact the support services listed in the training. If they need further guidance on other support services they are welcome to contact the Culture of Safety Unit.   </a:t>
            </a:r>
            <a:endParaRPr lang="en-US" sz="1800" dirty="0"/>
          </a:p>
          <a:p>
            <a:endParaRPr lang="en-US" dirty="0"/>
          </a:p>
          <a:p>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fld id="{78156BC5-189D-1649-AC16-D6123FD29EE7}" type="slidenum">
              <a:rPr lang="en-US" smtClean="0"/>
              <a:t>3</a:t>
            </a:fld>
            <a:endParaRPr lang="en-US"/>
          </a:p>
        </p:txBody>
      </p:sp>
    </p:spTree>
    <p:extLst>
      <p:ext uri="{BB962C8B-B14F-4D97-AF65-F5344CB8AC3E}">
        <p14:creationId xmlns:p14="http://schemas.microsoft.com/office/powerpoint/2010/main" val="2347689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45B04-46C8-5716-AD5E-FC40E3236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CB27F-166E-927B-E2EF-4A83AA0F7514}"/>
              </a:ext>
            </a:extLst>
          </p:cNvPr>
          <p:cNvSpPr>
            <a:spLocks noGrp="1" noRot="1" noChangeAspect="1"/>
          </p:cNvSpPr>
          <p:nvPr>
            <p:ph type="sldImg"/>
          </p:nvPr>
        </p:nvSpPr>
        <p:spPr>
          <a:xfrm>
            <a:off x="2784475" y="1243013"/>
            <a:ext cx="1243013" cy="698500"/>
          </a:xfrm>
        </p:spPr>
      </p:sp>
      <p:sp>
        <p:nvSpPr>
          <p:cNvPr id="3" name="Notes Placeholder 2">
            <a:extLst>
              <a:ext uri="{FF2B5EF4-FFF2-40B4-BE49-F238E27FC236}">
                <a16:creationId xmlns:a16="http://schemas.microsoft.com/office/drawing/2014/main" id="{8C6BFA8B-95C7-4DE2-F941-3860DF7E998E}"/>
              </a:ext>
            </a:extLst>
          </p:cNvPr>
          <p:cNvSpPr>
            <a:spLocks noGrp="1"/>
          </p:cNvSpPr>
          <p:nvPr>
            <p:ph type="body" idx="1"/>
          </p:nvPr>
        </p:nvSpPr>
        <p:spPr>
          <a:xfrm>
            <a:off x="336884" y="2101516"/>
            <a:ext cx="5793883" cy="6598183"/>
          </a:xfrm>
        </p:spPr>
        <p:txBody>
          <a:bodyPr/>
          <a:lstStyle/>
          <a:p>
            <a:pPr marL="0" indent="0">
              <a:buNone/>
            </a:pPr>
            <a:r>
              <a:rPr lang="en-US" b="1" dirty="0"/>
              <a:t>Page 4 of the booklet</a:t>
            </a:r>
          </a:p>
          <a:p>
            <a:pPr marL="0" indent="0">
              <a:buNone/>
            </a:pPr>
            <a:endParaRPr lang="en-US" b="1" dirty="0"/>
          </a:p>
          <a:p>
            <a:pPr marL="0" indent="0">
              <a:buNone/>
            </a:pPr>
            <a:r>
              <a:rPr lang="en-US" b="0" dirty="0"/>
              <a:t>Remind the participants</a:t>
            </a:r>
            <a:r>
              <a:rPr lang="en-US" b="0" baseline="0" dirty="0"/>
              <a:t> that as part of the broader Uniting Church community, volunteers together share the commitment to protecting children from harm and abuse. Thank them for being part of a caring community alongside us.</a:t>
            </a:r>
            <a:endParaRPr lang="en-AU" b="0" dirty="0"/>
          </a:p>
        </p:txBody>
      </p:sp>
      <p:sp>
        <p:nvSpPr>
          <p:cNvPr id="4" name="Slide Number Placeholder 3">
            <a:extLst>
              <a:ext uri="{FF2B5EF4-FFF2-40B4-BE49-F238E27FC236}">
                <a16:creationId xmlns:a16="http://schemas.microsoft.com/office/drawing/2014/main" id="{A8218449-1834-8065-3606-8DC6766305D1}"/>
              </a:ext>
            </a:extLst>
          </p:cNvPr>
          <p:cNvSpPr>
            <a:spLocks noGrp="1"/>
          </p:cNvSpPr>
          <p:nvPr>
            <p:ph type="sldNum" sz="quarter" idx="10"/>
          </p:nvPr>
        </p:nvSpPr>
        <p:spPr/>
        <p:txBody>
          <a:bodyPr/>
          <a:lstStyle/>
          <a:p>
            <a:fld id="{0F21BC59-98E6-4557-9568-08B258952357}" type="slidenum">
              <a:rPr lang="en-AU" smtClean="0"/>
              <a:t>4</a:t>
            </a:fld>
            <a:endParaRPr lang="en-AU"/>
          </a:p>
        </p:txBody>
      </p:sp>
    </p:spTree>
    <p:extLst>
      <p:ext uri="{BB962C8B-B14F-4D97-AF65-F5344CB8AC3E}">
        <p14:creationId xmlns:p14="http://schemas.microsoft.com/office/powerpoint/2010/main" val="2511200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68500" y="1243013"/>
            <a:ext cx="2874963" cy="1617662"/>
          </a:xfrm>
        </p:spPr>
      </p:sp>
      <p:sp>
        <p:nvSpPr>
          <p:cNvPr id="3" name="Notes Placeholder 2"/>
          <p:cNvSpPr>
            <a:spLocks noGrp="1"/>
          </p:cNvSpPr>
          <p:nvPr>
            <p:ph type="body" idx="1"/>
          </p:nvPr>
        </p:nvSpPr>
        <p:spPr>
          <a:xfrm>
            <a:off x="681197" y="3017640"/>
            <a:ext cx="5449570" cy="56820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baseline="0" dirty="0"/>
              <a:t>Page 4 of booklet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p>
          <a:p>
            <a:r>
              <a:rPr lang="en-AU" sz="1400" dirty="0"/>
              <a:t>Issues about child safety may need to be discussed in different ways in different cultural contexts.</a:t>
            </a:r>
          </a:p>
          <a:p>
            <a:endParaRPr lang="en-AU" sz="1400" dirty="0"/>
          </a:p>
          <a:p>
            <a:r>
              <a:rPr lang="en-AU" sz="1400" dirty="0"/>
              <a:t>The Church is keen to ensure the Child Safe Training is culturally respectful and relevant. However, there is no room for variations in the requirement that everyone across the life of the Church must support the Church's commitment to being a safe place for children and young people. </a:t>
            </a:r>
          </a:p>
          <a:p>
            <a:endParaRPr lang="en-US" sz="1400" dirty="0"/>
          </a:p>
          <a:p>
            <a:r>
              <a:rPr lang="en-US" sz="1400" dirty="0"/>
              <a:t>If</a:t>
            </a:r>
            <a:r>
              <a:rPr lang="en-US" sz="1400" baseline="0" dirty="0"/>
              <a:t> you wish, you may e</a:t>
            </a:r>
            <a:r>
              <a:rPr lang="en-US" sz="1400" dirty="0"/>
              <a:t>ncourage participants to discuss different cultural contexts in which child safety might be viewed. Emphasize that child safety is paramount whatever the cultural</a:t>
            </a:r>
            <a:r>
              <a:rPr lang="en-US" sz="1400" baseline="0" dirty="0"/>
              <a:t> context</a:t>
            </a:r>
            <a:r>
              <a:rPr lang="en-US" sz="1400" dirty="0"/>
              <a:t>. </a:t>
            </a:r>
          </a:p>
          <a:p>
            <a:endParaRPr lang="en-US" dirty="0"/>
          </a:p>
          <a:p>
            <a:endParaRPr lang="en-US" sz="1800" dirty="0"/>
          </a:p>
        </p:txBody>
      </p:sp>
      <p:sp>
        <p:nvSpPr>
          <p:cNvPr id="4" name="Slide Number Placeholder 3"/>
          <p:cNvSpPr>
            <a:spLocks noGrp="1"/>
          </p:cNvSpPr>
          <p:nvPr>
            <p:ph type="sldNum" sz="quarter" idx="5"/>
          </p:nvPr>
        </p:nvSpPr>
        <p:spPr/>
        <p:txBody>
          <a:bodyPr/>
          <a:lstStyle/>
          <a:p>
            <a:fld id="{78156BC5-189D-1649-AC16-D6123FD29EE7}" type="slidenum">
              <a:rPr lang="en-US" smtClean="0"/>
              <a:t>5</a:t>
            </a:fld>
            <a:endParaRPr lang="en-US"/>
          </a:p>
        </p:txBody>
      </p:sp>
    </p:spTree>
    <p:extLst>
      <p:ext uri="{BB962C8B-B14F-4D97-AF65-F5344CB8AC3E}">
        <p14:creationId xmlns:p14="http://schemas.microsoft.com/office/powerpoint/2010/main" val="3670065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1588" y="1243013"/>
            <a:ext cx="1728787" cy="971550"/>
          </a:xfrm>
        </p:spPr>
      </p:sp>
      <p:sp>
        <p:nvSpPr>
          <p:cNvPr id="3" name="Notes Placeholder 2"/>
          <p:cNvSpPr>
            <a:spLocks noGrp="1"/>
          </p:cNvSpPr>
          <p:nvPr>
            <p:ph type="body" idx="1"/>
          </p:nvPr>
        </p:nvSpPr>
        <p:spPr>
          <a:xfrm>
            <a:off x="681197" y="2529236"/>
            <a:ext cx="5449570" cy="6170463"/>
          </a:xfrm>
        </p:spPr>
        <p:txBody>
          <a:bodyPr/>
          <a:lstStyle/>
          <a:p>
            <a:r>
              <a:rPr lang="en-AU" sz="1400" b="1" baseline="0" dirty="0"/>
              <a:t>Page 4 of the booklet</a:t>
            </a:r>
          </a:p>
          <a:p>
            <a:endParaRPr lang="en-AU" sz="1400" b="1" baseline="0" dirty="0"/>
          </a:p>
          <a:p>
            <a:r>
              <a:rPr lang="en-AU" sz="1400" baseline="0" dirty="0"/>
              <a:t>While a person may see what they do as ‘just a role’ or ‘just doing my bit to contribute’, the selection of a volunteer to take on a role is an important responsibility. </a:t>
            </a:r>
          </a:p>
          <a:p>
            <a:endParaRPr lang="en-AU" sz="1400" baseline="0" dirty="0"/>
          </a:p>
          <a:p>
            <a:r>
              <a:rPr lang="en-AU" sz="1400" baseline="0" dirty="0"/>
              <a:t>This person can be seen to represent “the Church” and so we must be especially mindful of our responsibilities in regard to the safety of children and always do the right thing. </a:t>
            </a:r>
          </a:p>
          <a:p>
            <a:endParaRPr lang="en-AU" sz="1400" dirty="0"/>
          </a:p>
          <a:p>
            <a:r>
              <a:rPr lang="en-AU" sz="1400" baseline="0" dirty="0"/>
              <a:t> </a:t>
            </a:r>
            <a:endParaRPr lang="en-AU" sz="1400" b="1" dirty="0"/>
          </a:p>
        </p:txBody>
      </p:sp>
      <p:sp>
        <p:nvSpPr>
          <p:cNvPr id="4" name="Slide Number Placeholder 3"/>
          <p:cNvSpPr>
            <a:spLocks noGrp="1"/>
          </p:cNvSpPr>
          <p:nvPr>
            <p:ph type="sldNum" sz="quarter" idx="10"/>
          </p:nvPr>
        </p:nvSpPr>
        <p:spPr/>
        <p:txBody>
          <a:bodyPr/>
          <a:lstStyle/>
          <a:p>
            <a:fld id="{0F21BC59-98E6-4557-9568-08B258952357}" type="slidenum">
              <a:rPr lang="en-AU" smtClean="0"/>
              <a:t>6</a:t>
            </a:fld>
            <a:endParaRPr lang="en-AU"/>
          </a:p>
        </p:txBody>
      </p:sp>
    </p:spTree>
    <p:extLst>
      <p:ext uri="{BB962C8B-B14F-4D97-AF65-F5344CB8AC3E}">
        <p14:creationId xmlns:p14="http://schemas.microsoft.com/office/powerpoint/2010/main" val="3522644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595E3-1076-2161-F46F-BAC322C0CB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DD6F1-D71E-8CD2-46D8-07BBD3E5E705}"/>
              </a:ext>
            </a:extLst>
          </p:cNvPr>
          <p:cNvSpPr>
            <a:spLocks noGrp="1" noRot="1" noChangeAspect="1"/>
          </p:cNvSpPr>
          <p:nvPr>
            <p:ph type="sldImg"/>
          </p:nvPr>
        </p:nvSpPr>
        <p:spPr>
          <a:xfrm>
            <a:off x="2784475" y="1243013"/>
            <a:ext cx="1243013" cy="698500"/>
          </a:xfrm>
        </p:spPr>
      </p:sp>
      <p:sp>
        <p:nvSpPr>
          <p:cNvPr id="3" name="Notes Placeholder 2">
            <a:extLst>
              <a:ext uri="{FF2B5EF4-FFF2-40B4-BE49-F238E27FC236}">
                <a16:creationId xmlns:a16="http://schemas.microsoft.com/office/drawing/2014/main" id="{973AAE5F-9B30-AFD5-3BFD-079FEFC19A97}"/>
              </a:ext>
            </a:extLst>
          </p:cNvPr>
          <p:cNvSpPr>
            <a:spLocks noGrp="1"/>
          </p:cNvSpPr>
          <p:nvPr>
            <p:ph type="body" idx="1"/>
          </p:nvPr>
        </p:nvSpPr>
        <p:spPr>
          <a:xfrm>
            <a:off x="336884" y="2101516"/>
            <a:ext cx="5793883" cy="6598183"/>
          </a:xfrm>
        </p:spPr>
        <p:txBody>
          <a:bodyPr/>
          <a:lstStyle/>
          <a:p>
            <a:r>
              <a:rPr lang="en-AU" sz="1400" b="1" dirty="0"/>
              <a:t>Page 4 and 5 of the booklet</a:t>
            </a:r>
          </a:p>
          <a:p>
            <a:endParaRPr lang="en-AU" sz="1400" b="1" dirty="0"/>
          </a:p>
          <a:p>
            <a:r>
              <a:rPr lang="en-AU" sz="1400" dirty="0"/>
              <a:t>Together we uphold these principles in all we do together in our volunteer roles. Being</a:t>
            </a:r>
            <a:r>
              <a:rPr lang="en-AU" sz="1400" baseline="0" dirty="0"/>
              <a:t> aware of these principles and knowing what we need to do to uphold them in our volunteer work for the Church is a key part of this training. </a:t>
            </a:r>
            <a:endParaRPr lang="en-AU" sz="1400" dirty="0"/>
          </a:p>
          <a:p>
            <a:endParaRPr lang="en-AU" sz="1400" dirty="0"/>
          </a:p>
          <a:p>
            <a:pPr marL="0" indent="0">
              <a:buNone/>
            </a:pPr>
            <a:endParaRPr lang="en-AU" sz="1600" dirty="0"/>
          </a:p>
          <a:p>
            <a:pPr marL="0" indent="0">
              <a:buNone/>
            </a:pPr>
            <a:endParaRPr lang="en-AU" dirty="0"/>
          </a:p>
        </p:txBody>
      </p:sp>
      <p:sp>
        <p:nvSpPr>
          <p:cNvPr id="4" name="Slide Number Placeholder 3">
            <a:extLst>
              <a:ext uri="{FF2B5EF4-FFF2-40B4-BE49-F238E27FC236}">
                <a16:creationId xmlns:a16="http://schemas.microsoft.com/office/drawing/2014/main" id="{07B02DB2-8C62-4842-A568-F9F7CE19A73E}"/>
              </a:ext>
            </a:extLst>
          </p:cNvPr>
          <p:cNvSpPr>
            <a:spLocks noGrp="1"/>
          </p:cNvSpPr>
          <p:nvPr>
            <p:ph type="sldNum" sz="quarter" idx="10"/>
          </p:nvPr>
        </p:nvSpPr>
        <p:spPr/>
        <p:txBody>
          <a:bodyPr/>
          <a:lstStyle/>
          <a:p>
            <a:fld id="{0F21BC59-98E6-4557-9568-08B258952357}" type="slidenum">
              <a:rPr lang="en-AU" smtClean="0"/>
              <a:t>7</a:t>
            </a:fld>
            <a:endParaRPr lang="en-AU"/>
          </a:p>
        </p:txBody>
      </p:sp>
    </p:spTree>
    <p:extLst>
      <p:ext uri="{BB962C8B-B14F-4D97-AF65-F5344CB8AC3E}">
        <p14:creationId xmlns:p14="http://schemas.microsoft.com/office/powerpoint/2010/main" val="2451137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9813" y="1243013"/>
            <a:ext cx="2192337" cy="1233487"/>
          </a:xfrm>
        </p:spPr>
      </p:sp>
      <p:sp>
        <p:nvSpPr>
          <p:cNvPr id="3" name="Notes Placeholder 2"/>
          <p:cNvSpPr>
            <a:spLocks noGrp="1"/>
          </p:cNvSpPr>
          <p:nvPr>
            <p:ph type="body" idx="1"/>
          </p:nvPr>
        </p:nvSpPr>
        <p:spPr>
          <a:xfrm>
            <a:off x="681197" y="2668780"/>
            <a:ext cx="5449570" cy="6030919"/>
          </a:xfrm>
        </p:spPr>
        <p:txBody>
          <a:bodyPr/>
          <a:lstStyle/>
          <a:p>
            <a:r>
              <a:rPr lang="en-AU" sz="1600" b="1" baseline="0" dirty="0"/>
              <a:t>Pages 5-7 of the booklet</a:t>
            </a:r>
          </a:p>
          <a:p>
            <a:endParaRPr lang="en-AU" sz="1600" b="1" baseline="0" dirty="0"/>
          </a:p>
          <a:p>
            <a:r>
              <a:rPr lang="en-AU" sz="1400" baseline="0" dirty="0"/>
              <a:t>The Code of Conduct is an essential part of being a volunteer with us. It helps us to be clear for ourselves and our community about the required standards of behaviour as we serve.</a:t>
            </a:r>
            <a:endParaRPr lang="en-AU" sz="1400" dirty="0"/>
          </a:p>
          <a:p>
            <a:endParaRPr lang="en-AU" dirty="0"/>
          </a:p>
        </p:txBody>
      </p:sp>
      <p:sp>
        <p:nvSpPr>
          <p:cNvPr id="4" name="Slide Number Placeholder 3"/>
          <p:cNvSpPr>
            <a:spLocks noGrp="1"/>
          </p:cNvSpPr>
          <p:nvPr>
            <p:ph type="sldNum" sz="quarter" idx="10"/>
          </p:nvPr>
        </p:nvSpPr>
        <p:spPr/>
        <p:txBody>
          <a:bodyPr/>
          <a:lstStyle/>
          <a:p>
            <a:fld id="{0F21BC59-98E6-4557-9568-08B258952357}" type="slidenum">
              <a:rPr lang="en-AU" smtClean="0"/>
              <a:t>8</a:t>
            </a:fld>
            <a:endParaRPr lang="en-AU"/>
          </a:p>
        </p:txBody>
      </p:sp>
    </p:spTree>
    <p:extLst>
      <p:ext uri="{BB962C8B-B14F-4D97-AF65-F5344CB8AC3E}">
        <p14:creationId xmlns:p14="http://schemas.microsoft.com/office/powerpoint/2010/main" val="3801994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86050" y="1243013"/>
            <a:ext cx="1439863" cy="809625"/>
          </a:xfrm>
        </p:spPr>
      </p:sp>
      <p:sp>
        <p:nvSpPr>
          <p:cNvPr id="4" name="Slide Number Placeholder 3"/>
          <p:cNvSpPr>
            <a:spLocks noGrp="1"/>
          </p:cNvSpPr>
          <p:nvPr>
            <p:ph type="sldNum" sz="quarter" idx="10"/>
          </p:nvPr>
        </p:nvSpPr>
        <p:spPr/>
        <p:txBody>
          <a:bodyPr/>
          <a:lstStyle/>
          <a:p>
            <a:fld id="{0F21BC59-98E6-4557-9568-08B258952357}" type="slidenum">
              <a:rPr lang="en-AU" smtClean="0"/>
              <a:t>9</a:t>
            </a:fld>
            <a:endParaRPr lang="en-AU"/>
          </a:p>
        </p:txBody>
      </p:sp>
      <p:sp>
        <p:nvSpPr>
          <p:cNvPr id="6" name="Notes Placeholder 5">
            <a:extLst>
              <a:ext uri="{FF2B5EF4-FFF2-40B4-BE49-F238E27FC236}">
                <a16:creationId xmlns:a16="http://schemas.microsoft.com/office/drawing/2014/main" id="{C527D02C-15A1-C19F-FF44-9EB81769286A}"/>
              </a:ext>
            </a:extLst>
          </p:cNvPr>
          <p:cNvSpPr>
            <a:spLocks noGrp="1"/>
          </p:cNvSpPr>
          <p:nvPr>
            <p:ph type="body" sz="quarter" idx="3"/>
          </p:nvPr>
        </p:nvSpPr>
        <p:spPr/>
        <p:txBody>
          <a:bodyPr/>
          <a:lstStyle/>
          <a:p>
            <a:r>
              <a:rPr lang="en-US" b="1" dirty="0"/>
              <a:t>Page 5 - 7 of the booklet</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baseline="0" dirty="0"/>
              <a:t>Please take the time to allow participants to quietly read through the Code of Conduct for themselves. If anyone has any questions about the Code that go beyond the application of the Code within the Op-Shop or volunteer activity setting, please refer them to the Culture of Safety Unit. </a:t>
            </a:r>
          </a:p>
          <a:p>
            <a:endParaRPr lang="en-AU" b="1" dirty="0"/>
          </a:p>
        </p:txBody>
      </p:sp>
    </p:spTree>
    <p:extLst>
      <p:ext uri="{BB962C8B-B14F-4D97-AF65-F5344CB8AC3E}">
        <p14:creationId xmlns:p14="http://schemas.microsoft.com/office/powerpoint/2010/main" val="707983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33302D-FC6B-45CD-836C-FED2FC6966DB}" type="datetimeFigureOut">
              <a:rPr lang="en-AU" smtClean="0"/>
              <a:t>6/08/2026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3268571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33302D-FC6B-45CD-836C-FED2FC6966DB}" type="datetimeFigureOut">
              <a:rPr lang="en-AU" smtClean="0"/>
              <a:t>6/08/2026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175000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33302D-FC6B-45CD-836C-FED2FC6966DB}" type="datetimeFigureOut">
              <a:rPr lang="en-AU" smtClean="0"/>
              <a:t>6/08/2026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2529773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33302D-FC6B-45CD-836C-FED2FC6966DB}" type="datetimeFigureOut">
              <a:rPr lang="en-AU" smtClean="0"/>
              <a:t>6/08/2026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1812460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733302D-FC6B-45CD-836C-FED2FC6966DB}" type="datetimeFigureOut">
              <a:rPr lang="en-AU" smtClean="0"/>
              <a:t>6/08/2026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271746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3302D-FC6B-45CD-836C-FED2FC6966DB}" type="datetimeFigureOut">
              <a:rPr lang="en-AU" smtClean="0"/>
              <a:t>6/08/2026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3099747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33302D-FC6B-45CD-836C-FED2FC6966DB}" type="datetimeFigureOut">
              <a:rPr lang="en-AU" smtClean="0"/>
              <a:t>6/08/2026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169146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33302D-FC6B-45CD-836C-FED2FC6966DB}" type="datetimeFigureOut">
              <a:rPr lang="en-AU" smtClean="0"/>
              <a:t>6/08/2026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1167986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33302D-FC6B-45CD-836C-FED2FC6966DB}" type="datetimeFigureOut">
              <a:rPr lang="en-AU" smtClean="0"/>
              <a:t>6/08/2026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421264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33302D-FC6B-45CD-836C-FED2FC6966DB}" type="datetimeFigureOut">
              <a:rPr lang="en-AU" smtClean="0"/>
              <a:t>6/08/2026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3789100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33302D-FC6B-45CD-836C-FED2FC6966DB}" type="datetimeFigureOut">
              <a:rPr lang="en-AU" smtClean="0"/>
              <a:t>6/08/2026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13E4FA7-ADE8-4046-A412-07AE9EC64FB7}" type="slidenum">
              <a:rPr lang="en-AU" smtClean="0"/>
              <a:t>‹#›</a:t>
            </a:fld>
            <a:endParaRPr lang="en-AU"/>
          </a:p>
        </p:txBody>
      </p:sp>
    </p:spTree>
    <p:extLst>
      <p:ext uri="{BB962C8B-B14F-4D97-AF65-F5344CB8AC3E}">
        <p14:creationId xmlns:p14="http://schemas.microsoft.com/office/powerpoint/2010/main" val="627539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3302D-FC6B-45CD-836C-FED2FC6966DB}" type="datetimeFigureOut">
              <a:rPr lang="en-AU" smtClean="0"/>
              <a:t>6/08/2026</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E4FA7-ADE8-4046-A412-07AE9EC64FB7}" type="slidenum">
              <a:rPr lang="en-AU" smtClean="0"/>
              <a:t>‹#›</a:t>
            </a:fld>
            <a:endParaRPr lang="en-AU"/>
          </a:p>
        </p:txBody>
      </p:sp>
    </p:spTree>
    <p:extLst>
      <p:ext uri="{BB962C8B-B14F-4D97-AF65-F5344CB8AC3E}">
        <p14:creationId xmlns:p14="http://schemas.microsoft.com/office/powerpoint/2010/main" val="40375565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contactcultureofsafety@victas.uca.org.au"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t> Important information for facilitator- see notes</a:t>
            </a:r>
          </a:p>
        </p:txBody>
      </p:sp>
      <p:sp>
        <p:nvSpPr>
          <p:cNvPr id="3" name="Subtitle 2"/>
          <p:cNvSpPr>
            <a:spLocks noGrp="1"/>
          </p:cNvSpPr>
          <p:nvPr>
            <p:ph type="subTitle" idx="1"/>
          </p:nvPr>
        </p:nvSpPr>
        <p:spPr/>
        <p:txBody>
          <a:bodyPr/>
          <a:lstStyle/>
          <a:p>
            <a:r>
              <a:rPr lang="en-US" dirty="0"/>
              <a:t>Please read the Facilitator’s Guide in the notes for this slide before you hold the training. Please also read the notes for each slide as preparation, as these guide you as the Facilitator through the training  – thank you</a:t>
            </a:r>
            <a:endParaRPr lang="en-AU" dirty="0"/>
          </a:p>
        </p:txBody>
      </p:sp>
    </p:spTree>
    <p:extLst>
      <p:ext uri="{BB962C8B-B14F-4D97-AF65-F5344CB8AC3E}">
        <p14:creationId xmlns:p14="http://schemas.microsoft.com/office/powerpoint/2010/main" val="3394317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B7E1D-D128-684D-A3AD-FB3E32983174}"/>
              </a:ext>
            </a:extLst>
          </p:cNvPr>
          <p:cNvSpPr>
            <a:spLocks noGrp="1"/>
          </p:cNvSpPr>
          <p:nvPr>
            <p:ph type="title"/>
          </p:nvPr>
        </p:nvSpPr>
        <p:spPr>
          <a:xfrm>
            <a:off x="640080" y="325369"/>
            <a:ext cx="4368602" cy="1956841"/>
          </a:xfrm>
        </p:spPr>
        <p:txBody>
          <a:bodyPr anchor="b">
            <a:normAutofit/>
          </a:bodyPr>
          <a:lstStyle/>
          <a:p>
            <a:pPr algn="ctr"/>
            <a:r>
              <a:rPr lang="en-US" sz="5400" b="1" dirty="0"/>
              <a:t>Duty of Care</a:t>
            </a:r>
          </a:p>
        </p:txBody>
      </p:sp>
      <p:sp>
        <p:nvSpPr>
          <p:cNvPr id="3" name="Content Placeholder 2">
            <a:extLst>
              <a:ext uri="{FF2B5EF4-FFF2-40B4-BE49-F238E27FC236}">
                <a16:creationId xmlns:a16="http://schemas.microsoft.com/office/drawing/2014/main" id="{70E40FFC-7B42-2C41-B554-F17FA65714B0}"/>
              </a:ext>
            </a:extLst>
          </p:cNvPr>
          <p:cNvSpPr>
            <a:spLocks noGrp="1"/>
          </p:cNvSpPr>
          <p:nvPr>
            <p:ph idx="1"/>
          </p:nvPr>
        </p:nvSpPr>
        <p:spPr>
          <a:xfrm>
            <a:off x="640080" y="2470383"/>
            <a:ext cx="4230094" cy="3446579"/>
          </a:xfrm>
        </p:spPr>
        <p:txBody>
          <a:bodyPr>
            <a:noAutofit/>
          </a:bodyPr>
          <a:lstStyle/>
          <a:p>
            <a:pPr marL="0" indent="0">
              <a:buNone/>
            </a:pPr>
            <a:endParaRPr lang="en-AU" sz="1800" dirty="0"/>
          </a:p>
          <a:p>
            <a:pPr marL="0" indent="0" algn="ctr">
              <a:buNone/>
            </a:pPr>
            <a:r>
              <a:rPr lang="en-AU" sz="1800" dirty="0"/>
              <a:t>Duty of care applies to:</a:t>
            </a:r>
          </a:p>
          <a:p>
            <a:pPr marL="0" indent="0" algn="ctr">
              <a:buNone/>
            </a:pPr>
            <a:r>
              <a:rPr lang="en-AU" sz="1800" dirty="0"/>
              <a:t> planning,</a:t>
            </a:r>
          </a:p>
          <a:p>
            <a:pPr marL="0" indent="0" algn="ctr">
              <a:buNone/>
            </a:pPr>
            <a:r>
              <a:rPr lang="en-AU" sz="1800" dirty="0"/>
              <a:t>running activities and services, </a:t>
            </a:r>
          </a:p>
          <a:p>
            <a:pPr marL="0" indent="0" algn="ctr">
              <a:buNone/>
            </a:pPr>
            <a:r>
              <a:rPr lang="en-AU" sz="1800" dirty="0"/>
              <a:t>and communication </a:t>
            </a:r>
          </a:p>
          <a:p>
            <a:pPr marL="0" indent="0" algn="ctr">
              <a:buNone/>
            </a:pPr>
            <a:r>
              <a:rPr lang="en-AU" sz="1800" dirty="0"/>
              <a:t>to prevent and manage risks to:</a:t>
            </a:r>
          </a:p>
          <a:p>
            <a:pPr marL="0" indent="0" algn="ctr">
              <a:buNone/>
            </a:pPr>
            <a:r>
              <a:rPr lang="en-AU" sz="1800" dirty="0"/>
              <a:t> physical, emotional, and spiritual </a:t>
            </a:r>
          </a:p>
          <a:p>
            <a:pPr marL="0" indent="0" algn="ctr">
              <a:buNone/>
            </a:pPr>
            <a:r>
              <a:rPr lang="en-AU" sz="1800" dirty="0"/>
              <a:t>environments.</a:t>
            </a:r>
          </a:p>
        </p:txBody>
      </p:sp>
      <p:pic>
        <p:nvPicPr>
          <p:cNvPr id="5" name="Picture 4" descr="A group of hands holding each other&#10;&#10;Description automatically generated with low confidence">
            <a:extLst>
              <a:ext uri="{FF2B5EF4-FFF2-40B4-BE49-F238E27FC236}">
                <a16:creationId xmlns:a16="http://schemas.microsoft.com/office/drawing/2014/main" id="{730BEF65-E09E-9B48-803F-50520707FB14}"/>
              </a:ext>
            </a:extLst>
          </p:cNvPr>
          <p:cNvPicPr>
            <a:picLocks noChangeAspect="1"/>
          </p:cNvPicPr>
          <p:nvPr/>
        </p:nvPicPr>
        <p:blipFill rotWithShape="1">
          <a:blip r:embed="rId3"/>
          <a:srcRect l="26936" r="611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p:cNvPicPr>
            <a:picLocks noChangeAspect="1"/>
          </p:cNvPicPr>
          <p:nvPr/>
        </p:nvPicPr>
        <p:blipFill>
          <a:blip r:embed="rId4"/>
          <a:stretch>
            <a:fillRect/>
          </a:stretch>
        </p:blipFill>
        <p:spPr>
          <a:xfrm>
            <a:off x="8751089" y="6534884"/>
            <a:ext cx="5072312" cy="323116"/>
          </a:xfrm>
          <a:prstGeom prst="rect">
            <a:avLst/>
          </a:prstGeom>
        </p:spPr>
      </p:pic>
    </p:spTree>
    <p:extLst>
      <p:ext uri="{BB962C8B-B14F-4D97-AF65-F5344CB8AC3E}">
        <p14:creationId xmlns:p14="http://schemas.microsoft.com/office/powerpoint/2010/main" val="1941048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AEAB63-9978-104E-B6D2-846CAF1C3FEB}"/>
              </a:ext>
            </a:extLst>
          </p:cNvPr>
          <p:cNvPicPr>
            <a:picLocks noChangeAspect="1"/>
          </p:cNvPicPr>
          <p:nvPr/>
        </p:nvPicPr>
        <p:blipFill rotWithShape="1">
          <a:blip r:embed="rId3"/>
          <a:srcRect t="29858" r="-1" b="3815"/>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3" name="Rectangle 2">
            <a:extLst>
              <a:ext uri="{FF2B5EF4-FFF2-40B4-BE49-F238E27FC236}">
                <a16:creationId xmlns:a16="http://schemas.microsoft.com/office/drawing/2014/main" id="{67BA57AC-B9C5-D742-B741-068580364081}"/>
              </a:ext>
            </a:extLst>
          </p:cNvPr>
          <p:cNvSpPr/>
          <p:nvPr/>
        </p:nvSpPr>
        <p:spPr>
          <a:xfrm>
            <a:off x="3360326" y="3141310"/>
            <a:ext cx="8351063" cy="5161004"/>
          </a:xfrm>
          <a:prstGeom prst="rect">
            <a:avLst/>
          </a:prstGeom>
        </p:spPr>
        <p:txBody>
          <a:bodyPr vert="horz" lIns="91440" tIns="45720" rIns="91440" bIns="45720" rtlCol="0">
            <a:noAutofit/>
          </a:bodyPr>
          <a:lstStyle/>
          <a:p>
            <a:pPr>
              <a:lnSpc>
                <a:spcPct val="90000"/>
              </a:lnSpc>
              <a:spcAft>
                <a:spcPts val="600"/>
              </a:spcAft>
            </a:pPr>
            <a:endParaRPr lang="en-US" sz="2800" b="0" i="0" u="none" strike="noStrike" dirty="0">
              <a:solidFill>
                <a:schemeClr val="tx1">
                  <a:lumMod val="85000"/>
                  <a:lumOff val="15000"/>
                </a:schemeClr>
              </a:solidFill>
              <a:effectLst/>
            </a:endParaRPr>
          </a:p>
        </p:txBody>
      </p:sp>
      <p:sp>
        <p:nvSpPr>
          <p:cNvPr id="2" name="Title 1">
            <a:extLst>
              <a:ext uri="{FF2B5EF4-FFF2-40B4-BE49-F238E27FC236}">
                <a16:creationId xmlns:a16="http://schemas.microsoft.com/office/drawing/2014/main" id="{9CE678D3-8C94-2BCF-1B6D-758AB58960B7}"/>
              </a:ext>
            </a:extLst>
          </p:cNvPr>
          <p:cNvSpPr txBox="1">
            <a:spLocks/>
          </p:cNvSpPr>
          <p:nvPr/>
        </p:nvSpPr>
        <p:spPr>
          <a:xfrm>
            <a:off x="3695701" y="231855"/>
            <a:ext cx="6766459" cy="1941329"/>
          </a:xfrm>
          <a:prstGeom prst="rect">
            <a:avLst/>
          </a:prstGeom>
          <a:solidFill>
            <a:schemeClr val="accent5">
              <a:lumMod val="40000"/>
              <a:lumOff val="60000"/>
            </a:schemeClr>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b="1" dirty="0">
                <a:solidFill>
                  <a:schemeClr val="tx1">
                    <a:lumMod val="85000"/>
                    <a:lumOff val="15000"/>
                  </a:schemeClr>
                </a:solidFill>
              </a:rPr>
              <a:t>The Uniting Church complies with child safety legislation in Victoria and Tasmania</a:t>
            </a:r>
          </a:p>
        </p:txBody>
      </p:sp>
      <p:sp>
        <p:nvSpPr>
          <p:cNvPr id="7" name="TextBox 6">
            <a:extLst>
              <a:ext uri="{FF2B5EF4-FFF2-40B4-BE49-F238E27FC236}">
                <a16:creationId xmlns:a16="http://schemas.microsoft.com/office/drawing/2014/main" id="{E8D9FDAF-811B-997F-7C60-A8F3AE57802E}"/>
              </a:ext>
            </a:extLst>
          </p:cNvPr>
          <p:cNvSpPr txBox="1"/>
          <p:nvPr/>
        </p:nvSpPr>
        <p:spPr>
          <a:xfrm>
            <a:off x="3695701" y="2654420"/>
            <a:ext cx="6097978" cy="3425553"/>
          </a:xfrm>
          <a:prstGeom prst="rect">
            <a:avLst/>
          </a:prstGeom>
          <a:noFill/>
        </p:spPr>
        <p:txBody>
          <a:bodyPr wrap="square">
            <a:spAutoFit/>
          </a:bodyPr>
          <a:lstStyle/>
          <a:p>
            <a:pPr>
              <a:lnSpc>
                <a:spcPct val="90000"/>
              </a:lnSpc>
              <a:spcAft>
                <a:spcPts val="600"/>
              </a:spcAft>
            </a:pPr>
            <a:r>
              <a:rPr lang="en-US" sz="2800" dirty="0">
                <a:solidFill>
                  <a:schemeClr val="tx1">
                    <a:lumMod val="85000"/>
                    <a:lumOff val="15000"/>
                  </a:schemeClr>
                </a:solidFill>
              </a:rPr>
              <a:t>As a volunteer you must:</a:t>
            </a:r>
          </a:p>
          <a:p>
            <a:pPr marL="457200" indent="-457200">
              <a:lnSpc>
                <a:spcPct val="90000"/>
              </a:lnSpc>
              <a:spcAft>
                <a:spcPts val="600"/>
              </a:spcAft>
              <a:buFont typeface="Arial" panose="020B0604020202020204" pitchFamily="34" charset="0"/>
              <a:buChar char="•"/>
            </a:pPr>
            <a:r>
              <a:rPr lang="en-US" sz="2800" dirty="0">
                <a:solidFill>
                  <a:schemeClr val="tx1">
                    <a:lumMod val="85000"/>
                    <a:lumOff val="15000"/>
                  </a:schemeClr>
                </a:solidFill>
              </a:rPr>
              <a:t>Have a valid Working With Children Check or Registration to Work with Vulnerable People</a:t>
            </a:r>
          </a:p>
          <a:p>
            <a:pPr marL="457200" indent="-457200">
              <a:lnSpc>
                <a:spcPct val="90000"/>
              </a:lnSpc>
              <a:spcAft>
                <a:spcPts val="600"/>
              </a:spcAft>
              <a:buFont typeface="Arial" panose="020B0604020202020204" pitchFamily="34" charset="0"/>
              <a:buChar char="•"/>
            </a:pPr>
            <a:r>
              <a:rPr lang="en-US" sz="2800" dirty="0">
                <a:solidFill>
                  <a:schemeClr val="tx1">
                    <a:lumMod val="85000"/>
                    <a:lumOff val="15000"/>
                  </a:schemeClr>
                </a:solidFill>
              </a:rPr>
              <a:t>Raise any child safety concerns to the co-Ordinator </a:t>
            </a:r>
          </a:p>
          <a:p>
            <a:pPr marL="457200" indent="-457200">
              <a:lnSpc>
                <a:spcPct val="90000"/>
              </a:lnSpc>
              <a:spcAft>
                <a:spcPts val="600"/>
              </a:spcAft>
              <a:buFont typeface="Arial" panose="020B0604020202020204" pitchFamily="34" charset="0"/>
              <a:buChar char="•"/>
            </a:pPr>
            <a:r>
              <a:rPr lang="en-US" sz="2800" dirty="0">
                <a:solidFill>
                  <a:schemeClr val="tx1">
                    <a:lumMod val="85000"/>
                    <a:lumOff val="15000"/>
                  </a:schemeClr>
                </a:solidFill>
              </a:rPr>
              <a:t>Report child abuse or concerns related to child harm or abuse</a:t>
            </a:r>
            <a:endParaRPr lang="en-US" sz="2800" b="0" i="0" u="none" strike="noStrike" dirty="0">
              <a:solidFill>
                <a:schemeClr val="tx1">
                  <a:lumMod val="85000"/>
                  <a:lumOff val="15000"/>
                </a:schemeClr>
              </a:solidFill>
              <a:effectLst/>
            </a:endParaRPr>
          </a:p>
        </p:txBody>
      </p:sp>
    </p:spTree>
    <p:extLst>
      <p:ext uri="{BB962C8B-B14F-4D97-AF65-F5344CB8AC3E}">
        <p14:creationId xmlns:p14="http://schemas.microsoft.com/office/powerpoint/2010/main" val="3320820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5ED17E-9C0E-1045-A3DB-5AA8A3C13AD9}"/>
              </a:ext>
            </a:extLst>
          </p:cNvPr>
          <p:cNvSpPr/>
          <p:nvPr/>
        </p:nvSpPr>
        <p:spPr>
          <a:xfrm>
            <a:off x="4953766" y="635036"/>
            <a:ext cx="6888480" cy="5587927"/>
          </a:xfrm>
          <a:prstGeom prst="rect">
            <a:avLst/>
          </a:prstGeom>
          <a:solidFill>
            <a:schemeClr val="accent3">
              <a:lumMod val="20000"/>
              <a:lumOff val="80000"/>
            </a:schemeClr>
          </a:solidFill>
        </p:spPr>
        <p:txBody>
          <a:bodyPr vert="horz" lIns="91440" tIns="45720" rIns="91440" bIns="45720" rtlCol="0">
            <a:noAutofit/>
          </a:bodyPr>
          <a:lstStyle/>
          <a:p>
            <a:pPr marL="0" marR="0" lvl="0" indent="0" defTabSz="914400" rtl="0" eaLnBrk="1" fontAlgn="auto" latinLnBrk="0" hangingPunct="1">
              <a:lnSpc>
                <a:spcPct val="90000"/>
              </a:lnSpc>
              <a:spcBef>
                <a:spcPts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This next section of the </a:t>
            </a:r>
            <a:r>
              <a:rPr lang="en-US" sz="3200" b="1" dirty="0">
                <a:solidFill>
                  <a:prstClr val="black"/>
                </a:solidFill>
                <a:latin typeface="Calibri" panose="020F0502020204030204"/>
              </a:rPr>
              <a:t>training</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includes topics which can be challenging and confronting.</a:t>
            </a:r>
          </a:p>
          <a:p>
            <a:pPr marL="0" marR="0" lvl="0" indent="0" defTabSz="914400" rtl="0" eaLnBrk="1" fontAlgn="auto" latinLnBrk="0" hangingPunct="1">
              <a:lnSpc>
                <a:spcPct val="90000"/>
              </a:lnSpc>
              <a:spcBef>
                <a:spcPts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Please be aware of your own responses – you may feel some topics are unsettling or distressing.</a:t>
            </a:r>
          </a:p>
          <a:p>
            <a:pPr marL="0" marR="0" lvl="0" indent="0" defTabSz="914400" rtl="0" eaLnBrk="1" fontAlgn="auto" latinLnBrk="0" hangingPunct="1">
              <a:lnSpc>
                <a:spcPct val="90000"/>
              </a:lnSpc>
              <a:spcBef>
                <a:spcPts val="0"/>
              </a:spcBef>
              <a:spcAft>
                <a:spcPts val="6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Be safe and seek support when you need it.</a:t>
            </a:r>
          </a:p>
          <a:p>
            <a:pPr lvl="0" defTabSz="914400">
              <a:lnSpc>
                <a:spcPct val="90000"/>
              </a:lnSpc>
              <a:spcAft>
                <a:spcPts val="600"/>
              </a:spcAft>
              <a:defRPr/>
            </a:pP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defTabSz="914400">
              <a:lnSpc>
                <a:spcPct val="90000"/>
              </a:lnSpc>
              <a:spcAft>
                <a:spcPts val="600"/>
              </a:spcAf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Lifeline </a:t>
            </a:r>
            <a:r>
              <a:rPr lang="en-US" sz="3200" b="1" dirty="0">
                <a:solidFill>
                  <a:prstClr val="black"/>
                </a:solidFill>
                <a:latin typeface="Calibri" panose="020F0502020204030204"/>
              </a:rPr>
              <a:t>- </a:t>
            </a:r>
            <a:r>
              <a:rPr lang="en-AU" sz="3200" b="1" dirty="0">
                <a:solidFill>
                  <a:prstClr val="black"/>
                </a:solidFill>
                <a:latin typeface="Calibri" panose="020F0502020204030204"/>
              </a:rPr>
              <a:t>13 11 14  </a:t>
            </a:r>
            <a:endParaRPr lang="en-US" sz="3200" b="1" dirty="0">
              <a:solidFill>
                <a:prstClr val="black"/>
              </a:solidFill>
              <a:latin typeface="Calibri" panose="020F0502020204030204"/>
            </a:endParaRPr>
          </a:p>
          <a:p>
            <a:pPr lvl="0" defTabSz="914400">
              <a:lnSpc>
                <a:spcPct val="90000"/>
              </a:lnSpc>
              <a:spcAft>
                <a:spcPts val="600"/>
              </a:spcAft>
              <a:defRPr/>
            </a:pPr>
            <a:r>
              <a:rPr lang="en-US" sz="3200" b="1" dirty="0">
                <a:solidFill>
                  <a:prstClr val="black"/>
                </a:solidFill>
                <a:latin typeface="Calibri" panose="020F0502020204030204"/>
              </a:rPr>
              <a:t>Blue Knot - </a:t>
            </a:r>
            <a:r>
              <a:rPr lang="en-AU" sz="3200" b="1" dirty="0">
                <a:solidFill>
                  <a:prstClr val="black"/>
                </a:solidFill>
                <a:latin typeface="Calibri" panose="020F0502020204030204"/>
              </a:rPr>
              <a:t>1300 657 380</a:t>
            </a:r>
            <a:r>
              <a:rPr lang="en-US" sz="3200" b="1" dirty="0">
                <a:solidFill>
                  <a:prstClr val="black"/>
                </a:solidFill>
                <a:latin typeface="Calibri" panose="020F0502020204030204"/>
              </a:rPr>
              <a:t> </a:t>
            </a:r>
          </a:p>
        </p:txBody>
      </p:sp>
      <p:pic>
        <p:nvPicPr>
          <p:cNvPr id="4" name="Picture 3">
            <a:extLst>
              <a:ext uri="{FF2B5EF4-FFF2-40B4-BE49-F238E27FC236}">
                <a16:creationId xmlns:a16="http://schemas.microsoft.com/office/drawing/2014/main" id="{B6BC04B2-7A12-DC4D-A3DD-ECD441C1E4E3}"/>
              </a:ext>
            </a:extLst>
          </p:cNvPr>
          <p:cNvPicPr>
            <a:picLocks noChangeAspect="1"/>
          </p:cNvPicPr>
          <p:nvPr/>
        </p:nvPicPr>
        <p:blipFill rotWithShape="1">
          <a:blip r:embed="rId3"/>
          <a:srcRect l="2159" r="619" b="3"/>
          <a:stretch/>
        </p:blipFill>
        <p:spPr>
          <a:xfrm>
            <a:off x="349754" y="874986"/>
            <a:ext cx="4096012" cy="5108028"/>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p:spPr>
      </p:pic>
    </p:spTree>
    <p:extLst>
      <p:ext uri="{BB962C8B-B14F-4D97-AF65-F5344CB8AC3E}">
        <p14:creationId xmlns:p14="http://schemas.microsoft.com/office/powerpoint/2010/main" val="739409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33E825-FB87-C64A-A4E5-6ACF4AF9EDE1}"/>
              </a:ext>
            </a:extLst>
          </p:cNvPr>
          <p:cNvSpPr>
            <a:spLocks noGrp="1"/>
          </p:cNvSpPr>
          <p:nvPr>
            <p:ph idx="1"/>
          </p:nvPr>
        </p:nvSpPr>
        <p:spPr>
          <a:xfrm>
            <a:off x="4965430" y="2133493"/>
            <a:ext cx="6586489" cy="4222857"/>
          </a:xfrm>
        </p:spPr>
        <p:txBody>
          <a:bodyPr>
            <a:noAutofit/>
          </a:bodyPr>
          <a:lstStyle/>
          <a:p>
            <a:pPr marL="0" indent="0">
              <a:buNone/>
            </a:pPr>
            <a:r>
              <a:rPr lang="en-AU" dirty="0"/>
              <a:t>The World Health Organization defines child abuse and neglect as:</a:t>
            </a:r>
          </a:p>
          <a:p>
            <a:pPr marL="0" indent="0">
              <a:buNone/>
            </a:pPr>
            <a:r>
              <a:rPr lang="en-AU" i="1" dirty="0"/>
              <a:t>“All forms of physical and/or emotional ill-treatment, sexual abuse, neglect or negligent treatment or commercial or other exploitation, resulting in actual or potential harm to the child’s health, survival, development or dignity in the context of a relationship of responsibility, trust or power.”</a:t>
            </a:r>
            <a:endParaRPr lang="en-AU" dirty="0"/>
          </a:p>
        </p:txBody>
      </p:sp>
      <p:pic>
        <p:nvPicPr>
          <p:cNvPr id="5" name="Picture 4" descr="A person sitting on the ground&#10;&#10;Description automatically generated with low confidence">
            <a:extLst>
              <a:ext uri="{FF2B5EF4-FFF2-40B4-BE49-F238E27FC236}">
                <a16:creationId xmlns:a16="http://schemas.microsoft.com/office/drawing/2014/main" id="{9C4F4CE7-E760-4641-A833-73D4C6CCBEF2}"/>
              </a:ext>
            </a:extLst>
          </p:cNvPr>
          <p:cNvPicPr>
            <a:picLocks noChangeAspect="1"/>
          </p:cNvPicPr>
          <p:nvPr/>
        </p:nvPicPr>
        <p:blipFill rotWithShape="1">
          <a:blip r:embed="rId3"/>
          <a:srcRect l="4619" r="6734"/>
          <a:stretch/>
        </p:blipFill>
        <p:spPr>
          <a:xfrm>
            <a:off x="20" y="10"/>
            <a:ext cx="4635571" cy="6857990"/>
          </a:xfrm>
          <a:prstGeom prst="rect">
            <a:avLst/>
          </a:prstGeom>
          <a:effectLst/>
        </p:spPr>
      </p:pic>
      <p:sp>
        <p:nvSpPr>
          <p:cNvPr id="7" name="Title 1">
            <a:extLst>
              <a:ext uri="{FF2B5EF4-FFF2-40B4-BE49-F238E27FC236}">
                <a16:creationId xmlns:a16="http://schemas.microsoft.com/office/drawing/2014/main" id="{C9A86075-C7B7-59FB-0DC1-95E4FAB2EE27}"/>
              </a:ext>
            </a:extLst>
          </p:cNvPr>
          <p:cNvSpPr txBox="1">
            <a:spLocks/>
          </p:cNvSpPr>
          <p:nvPr/>
        </p:nvSpPr>
        <p:spPr>
          <a:xfrm>
            <a:off x="4785460" y="201881"/>
            <a:ext cx="6766459" cy="1389413"/>
          </a:xfrm>
          <a:prstGeom prst="rect">
            <a:avLst/>
          </a:prstGeom>
          <a:solidFill>
            <a:schemeClr val="accent5">
              <a:lumMod val="40000"/>
              <a:lumOff val="60000"/>
            </a:schemeClr>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2100" dirty="0">
              <a:solidFill>
                <a:schemeClr val="tx1">
                  <a:lumMod val="85000"/>
                  <a:lumOff val="15000"/>
                </a:schemeClr>
              </a:solidFill>
            </a:endParaRPr>
          </a:p>
          <a:p>
            <a:pPr>
              <a:spcAft>
                <a:spcPts val="600"/>
              </a:spcAft>
            </a:pPr>
            <a:r>
              <a:rPr lang="en-US" b="1" dirty="0">
                <a:solidFill>
                  <a:schemeClr val="tx1">
                    <a:lumMod val="85000"/>
                    <a:lumOff val="15000"/>
                  </a:schemeClr>
                </a:solidFill>
              </a:rPr>
              <a:t>What is Child Abuse?</a:t>
            </a:r>
          </a:p>
        </p:txBody>
      </p:sp>
    </p:spTree>
    <p:extLst>
      <p:ext uri="{BB962C8B-B14F-4D97-AF65-F5344CB8AC3E}">
        <p14:creationId xmlns:p14="http://schemas.microsoft.com/office/powerpoint/2010/main" val="974033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835063C-DA07-C04E-BF88-CD332A347ECF}"/>
              </a:ext>
            </a:extLst>
          </p:cNvPr>
          <p:cNvSpPr/>
          <p:nvPr/>
        </p:nvSpPr>
        <p:spPr>
          <a:xfrm>
            <a:off x="312234" y="1045346"/>
            <a:ext cx="6844144" cy="4893647"/>
          </a:xfrm>
          <a:prstGeom prst="rect">
            <a:avLst/>
          </a:prstGeom>
          <a:solidFill>
            <a:schemeClr val="accent5">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Child abuse can be generally defined in 5 main types: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Physical Abuse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Sexual Abuse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Exposure to Family Violence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Neglect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Emotional Abuse</a:t>
            </a:r>
          </a:p>
        </p:txBody>
      </p:sp>
      <p:pic>
        <p:nvPicPr>
          <p:cNvPr id="4" name="Picture 3">
            <a:extLst>
              <a:ext uri="{FF2B5EF4-FFF2-40B4-BE49-F238E27FC236}">
                <a16:creationId xmlns:a16="http://schemas.microsoft.com/office/drawing/2014/main" id="{26D90460-2E1F-AE46-A3AE-F9DE3728EE1D}"/>
              </a:ext>
            </a:extLst>
          </p:cNvPr>
          <p:cNvPicPr>
            <a:picLocks noChangeAspect="1"/>
          </p:cNvPicPr>
          <p:nvPr/>
        </p:nvPicPr>
        <p:blipFill>
          <a:blip r:embed="rId3"/>
          <a:stretch>
            <a:fillRect/>
          </a:stretch>
        </p:blipFill>
        <p:spPr>
          <a:xfrm>
            <a:off x="7690900" y="2681947"/>
            <a:ext cx="1701800" cy="1739900"/>
          </a:xfrm>
          <a:prstGeom prst="rect">
            <a:avLst/>
          </a:prstGeom>
        </p:spPr>
      </p:pic>
      <p:pic>
        <p:nvPicPr>
          <p:cNvPr id="5" name="Picture 4">
            <a:extLst>
              <a:ext uri="{FF2B5EF4-FFF2-40B4-BE49-F238E27FC236}">
                <a16:creationId xmlns:a16="http://schemas.microsoft.com/office/drawing/2014/main" id="{C938C422-7995-A540-AA66-0D274E01530F}"/>
              </a:ext>
            </a:extLst>
          </p:cNvPr>
          <p:cNvPicPr>
            <a:picLocks noChangeAspect="1"/>
          </p:cNvPicPr>
          <p:nvPr/>
        </p:nvPicPr>
        <p:blipFill>
          <a:blip r:embed="rId4"/>
          <a:stretch>
            <a:fillRect/>
          </a:stretch>
        </p:blipFill>
        <p:spPr>
          <a:xfrm>
            <a:off x="8693069" y="1566204"/>
            <a:ext cx="1701800" cy="1739900"/>
          </a:xfrm>
          <a:prstGeom prst="rect">
            <a:avLst/>
          </a:prstGeom>
        </p:spPr>
      </p:pic>
      <p:pic>
        <p:nvPicPr>
          <p:cNvPr id="6" name="Picture 5">
            <a:extLst>
              <a:ext uri="{FF2B5EF4-FFF2-40B4-BE49-F238E27FC236}">
                <a16:creationId xmlns:a16="http://schemas.microsoft.com/office/drawing/2014/main" id="{AF8C66CA-3016-DE4E-ACD7-7E4A0D460AFC}"/>
              </a:ext>
            </a:extLst>
          </p:cNvPr>
          <p:cNvPicPr>
            <a:picLocks noChangeAspect="1"/>
          </p:cNvPicPr>
          <p:nvPr/>
        </p:nvPicPr>
        <p:blipFill>
          <a:blip r:embed="rId5"/>
          <a:stretch>
            <a:fillRect/>
          </a:stretch>
        </p:blipFill>
        <p:spPr>
          <a:xfrm>
            <a:off x="9927222" y="2559050"/>
            <a:ext cx="1701800" cy="1739900"/>
          </a:xfrm>
          <a:prstGeom prst="rect">
            <a:avLst/>
          </a:prstGeom>
        </p:spPr>
      </p:pic>
      <p:pic>
        <p:nvPicPr>
          <p:cNvPr id="7" name="Picture 6">
            <a:extLst>
              <a:ext uri="{FF2B5EF4-FFF2-40B4-BE49-F238E27FC236}">
                <a16:creationId xmlns:a16="http://schemas.microsoft.com/office/drawing/2014/main" id="{48EF391F-2D9D-6C41-900B-4392716C10FC}"/>
              </a:ext>
            </a:extLst>
          </p:cNvPr>
          <p:cNvPicPr>
            <a:picLocks noChangeAspect="1"/>
          </p:cNvPicPr>
          <p:nvPr/>
        </p:nvPicPr>
        <p:blipFill>
          <a:blip r:embed="rId6"/>
          <a:stretch>
            <a:fillRect/>
          </a:stretch>
        </p:blipFill>
        <p:spPr>
          <a:xfrm>
            <a:off x="9479698" y="3899968"/>
            <a:ext cx="1701800" cy="1739900"/>
          </a:xfrm>
          <a:prstGeom prst="rect">
            <a:avLst/>
          </a:prstGeom>
        </p:spPr>
      </p:pic>
      <p:pic>
        <p:nvPicPr>
          <p:cNvPr id="8" name="Picture 7">
            <a:extLst>
              <a:ext uri="{FF2B5EF4-FFF2-40B4-BE49-F238E27FC236}">
                <a16:creationId xmlns:a16="http://schemas.microsoft.com/office/drawing/2014/main" id="{D0920325-2B3B-9748-801B-7492C85E4F78}"/>
              </a:ext>
            </a:extLst>
          </p:cNvPr>
          <p:cNvPicPr>
            <a:picLocks noChangeAspect="1"/>
          </p:cNvPicPr>
          <p:nvPr/>
        </p:nvPicPr>
        <p:blipFill>
          <a:blip r:embed="rId7"/>
          <a:stretch>
            <a:fillRect/>
          </a:stretch>
        </p:blipFill>
        <p:spPr>
          <a:xfrm>
            <a:off x="7999598" y="3967575"/>
            <a:ext cx="1701800" cy="1739900"/>
          </a:xfrm>
          <a:prstGeom prst="rect">
            <a:avLst/>
          </a:prstGeom>
        </p:spPr>
      </p:pic>
    </p:spTree>
    <p:extLst>
      <p:ext uri="{BB962C8B-B14F-4D97-AF65-F5344CB8AC3E}">
        <p14:creationId xmlns:p14="http://schemas.microsoft.com/office/powerpoint/2010/main" val="740504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FAA7-7253-DC4F-B1F6-5EB9D9BE8E84}"/>
              </a:ext>
            </a:extLst>
          </p:cNvPr>
          <p:cNvSpPr>
            <a:spLocks noGrp="1"/>
          </p:cNvSpPr>
          <p:nvPr>
            <p:ph type="title"/>
          </p:nvPr>
        </p:nvSpPr>
        <p:spPr>
          <a:xfrm>
            <a:off x="838200" y="365125"/>
            <a:ext cx="9108688" cy="1281113"/>
          </a:xfrm>
          <a:solidFill>
            <a:schemeClr val="accent5">
              <a:lumMod val="20000"/>
              <a:lumOff val="80000"/>
            </a:schemeClr>
          </a:solidFill>
        </p:spPr>
        <p:txBody>
          <a:bodyPr>
            <a:normAutofit/>
          </a:bodyPr>
          <a:lstStyle/>
          <a:p>
            <a:r>
              <a:rPr lang="en-US" sz="3600" b="1" dirty="0">
                <a:latin typeface="+mn-lt"/>
              </a:rPr>
              <a:t>Physical Abuse</a:t>
            </a:r>
            <a:br>
              <a:rPr lang="en-US" dirty="0">
                <a:latin typeface="+mn-lt"/>
              </a:rPr>
            </a:br>
            <a:r>
              <a:rPr lang="en-AU" sz="2700" i="1" dirty="0">
                <a:latin typeface="+mn-lt"/>
              </a:rPr>
              <a:t>Behaviours of  physical abuse might  include:</a:t>
            </a:r>
            <a:endParaRPr lang="en-US" sz="2700" i="1" dirty="0">
              <a:latin typeface="+mn-lt"/>
            </a:endParaRPr>
          </a:p>
        </p:txBody>
      </p:sp>
      <p:sp>
        <p:nvSpPr>
          <p:cNvPr id="3" name="Content Placeholder 2">
            <a:extLst>
              <a:ext uri="{FF2B5EF4-FFF2-40B4-BE49-F238E27FC236}">
                <a16:creationId xmlns:a16="http://schemas.microsoft.com/office/drawing/2014/main" id="{9F71FBCE-506A-C04A-A3C5-458D523B538E}"/>
              </a:ext>
            </a:extLst>
          </p:cNvPr>
          <p:cNvSpPr>
            <a:spLocks noGrp="1"/>
          </p:cNvSpPr>
          <p:nvPr>
            <p:ph sz="half" idx="1"/>
          </p:nvPr>
        </p:nvSpPr>
        <p:spPr>
          <a:xfrm>
            <a:off x="838200" y="1825625"/>
            <a:ext cx="10500360" cy="4351338"/>
          </a:xfrm>
        </p:spPr>
        <p:txBody>
          <a:bodyPr>
            <a:normAutofit fontScale="92500" lnSpcReduction="10000"/>
          </a:bodyPr>
          <a:lstStyle/>
          <a:p>
            <a:pPr marL="0" indent="0">
              <a:buNone/>
            </a:pPr>
            <a:r>
              <a:rPr lang="en-AU" dirty="0"/>
              <a:t>●	threatening to harm or kill</a:t>
            </a:r>
          </a:p>
          <a:p>
            <a:pPr marL="0" indent="0">
              <a:buNone/>
            </a:pPr>
            <a:r>
              <a:rPr lang="en-AU" dirty="0"/>
              <a:t>●	kicking, punching, hitting (including using objects) and the frequency 	and force used was significant enough that an injury was likely</a:t>
            </a:r>
          </a:p>
          <a:p>
            <a:pPr marL="0" indent="0">
              <a:buNone/>
            </a:pPr>
            <a:r>
              <a:rPr lang="en-AU" dirty="0"/>
              <a:t>●	shaking (particularly of young babies)</a:t>
            </a:r>
          </a:p>
          <a:p>
            <a:pPr marL="0" indent="0">
              <a:buNone/>
            </a:pPr>
            <a:r>
              <a:rPr lang="en-AU" dirty="0"/>
              <a:t>●	burning, biting, pulling out hair</a:t>
            </a:r>
          </a:p>
          <a:p>
            <a:pPr marL="0" indent="0">
              <a:buNone/>
            </a:pPr>
            <a:r>
              <a:rPr lang="en-AU" dirty="0"/>
              <a:t>●	alcohol or other drug administration or misuse (prescribed and illicit 	drugs)</a:t>
            </a:r>
          </a:p>
          <a:p>
            <a:pPr marL="0" indent="0">
              <a:buNone/>
            </a:pPr>
            <a:r>
              <a:rPr lang="en-AU" dirty="0"/>
              <a:t>●	fabricated or induced illness</a:t>
            </a:r>
          </a:p>
          <a:p>
            <a:pPr marL="0" indent="0">
              <a:buNone/>
            </a:pPr>
            <a:r>
              <a:rPr lang="en-AU" dirty="0"/>
              <a:t>●	Exposure to extreme temperatures for sufficient duration to cause 	serious harm.</a:t>
            </a:r>
          </a:p>
          <a:p>
            <a:pPr marL="0" indent="0">
              <a:buNone/>
            </a:pPr>
            <a:endParaRPr lang="en-US" b="1" dirty="0"/>
          </a:p>
        </p:txBody>
      </p:sp>
      <p:pic>
        <p:nvPicPr>
          <p:cNvPr id="4" name="Picture 3"/>
          <p:cNvPicPr>
            <a:picLocks noChangeAspect="1"/>
          </p:cNvPicPr>
          <p:nvPr/>
        </p:nvPicPr>
        <p:blipFill>
          <a:blip r:embed="rId3"/>
          <a:stretch>
            <a:fillRect/>
          </a:stretch>
        </p:blipFill>
        <p:spPr>
          <a:xfrm>
            <a:off x="10064349" y="365125"/>
            <a:ext cx="1700931" cy="1737511"/>
          </a:xfrm>
          <a:prstGeom prst="rect">
            <a:avLst/>
          </a:prstGeom>
        </p:spPr>
      </p:pic>
    </p:spTree>
    <p:extLst>
      <p:ext uri="{BB962C8B-B14F-4D97-AF65-F5344CB8AC3E}">
        <p14:creationId xmlns:p14="http://schemas.microsoft.com/office/powerpoint/2010/main" val="1624467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FAA7-7253-DC4F-B1F6-5EB9D9BE8E84}"/>
              </a:ext>
            </a:extLst>
          </p:cNvPr>
          <p:cNvSpPr>
            <a:spLocks noGrp="1"/>
          </p:cNvSpPr>
          <p:nvPr>
            <p:ph type="title"/>
          </p:nvPr>
        </p:nvSpPr>
        <p:spPr>
          <a:xfrm>
            <a:off x="838200" y="365125"/>
            <a:ext cx="9108688" cy="1281113"/>
          </a:xfrm>
          <a:solidFill>
            <a:schemeClr val="accent5">
              <a:lumMod val="20000"/>
              <a:lumOff val="80000"/>
            </a:schemeClr>
          </a:solidFill>
        </p:spPr>
        <p:txBody>
          <a:bodyPr>
            <a:normAutofit/>
          </a:bodyPr>
          <a:lstStyle/>
          <a:p>
            <a:r>
              <a:rPr lang="en-US" sz="3600" b="1" dirty="0">
                <a:latin typeface="+mn-lt"/>
              </a:rPr>
              <a:t>Sexual Abuse</a:t>
            </a:r>
            <a:br>
              <a:rPr lang="en-US" dirty="0">
                <a:latin typeface="+mn-lt"/>
              </a:rPr>
            </a:br>
            <a:r>
              <a:rPr lang="en-AU" sz="2700" i="1" dirty="0">
                <a:latin typeface="+mn-lt"/>
              </a:rPr>
              <a:t>Behaviours of  sexual abuse might  include:</a:t>
            </a:r>
            <a:endParaRPr lang="en-US" sz="2700" i="1" dirty="0">
              <a:latin typeface="+mn-lt"/>
            </a:endParaRPr>
          </a:p>
        </p:txBody>
      </p:sp>
      <p:sp>
        <p:nvSpPr>
          <p:cNvPr id="3" name="Content Placeholder 2">
            <a:extLst>
              <a:ext uri="{FF2B5EF4-FFF2-40B4-BE49-F238E27FC236}">
                <a16:creationId xmlns:a16="http://schemas.microsoft.com/office/drawing/2014/main" id="{9F71FBCE-506A-C04A-A3C5-458D523B538E}"/>
              </a:ext>
            </a:extLst>
          </p:cNvPr>
          <p:cNvSpPr>
            <a:spLocks noGrp="1"/>
          </p:cNvSpPr>
          <p:nvPr>
            <p:ph sz="half" idx="1"/>
          </p:nvPr>
        </p:nvSpPr>
        <p:spPr>
          <a:xfrm>
            <a:off x="838200" y="1825625"/>
            <a:ext cx="10500360" cy="4351338"/>
          </a:xfrm>
        </p:spPr>
        <p:txBody>
          <a:bodyPr>
            <a:normAutofit lnSpcReduction="10000"/>
          </a:bodyPr>
          <a:lstStyle/>
          <a:p>
            <a:pPr marL="0" indent="0">
              <a:buNone/>
            </a:pPr>
            <a:r>
              <a:rPr lang="en-AU" dirty="0"/>
              <a:t>●	Exposing a child to pornographic material or using them in the 	production of child sexual abuse material</a:t>
            </a:r>
          </a:p>
          <a:p>
            <a:pPr marL="0" indent="0">
              <a:buNone/>
            </a:pPr>
            <a:endParaRPr lang="en-AU" dirty="0"/>
          </a:p>
          <a:p>
            <a:pPr marL="0" indent="0">
              <a:buNone/>
            </a:pPr>
            <a:r>
              <a:rPr lang="en-AU" dirty="0"/>
              <a:t>●	fondling, kissing or holding a child in a sexual manner</a:t>
            </a:r>
          </a:p>
          <a:p>
            <a:pPr marL="0" indent="0">
              <a:buNone/>
            </a:pPr>
            <a:endParaRPr lang="en-AU" dirty="0"/>
          </a:p>
          <a:p>
            <a:pPr marL="0" indent="0">
              <a:buNone/>
            </a:pPr>
            <a:r>
              <a:rPr lang="en-AU" dirty="0"/>
              <a:t>●	talking in a sexually explicit way that is not age or 	developmentally appropriate</a:t>
            </a:r>
          </a:p>
          <a:p>
            <a:pPr marL="0" indent="0">
              <a:buNone/>
            </a:pPr>
            <a:endParaRPr lang="en-AU" dirty="0"/>
          </a:p>
          <a:p>
            <a:pPr marL="0" indent="0">
              <a:buNone/>
            </a:pPr>
            <a:r>
              <a:rPr lang="en-AU" dirty="0"/>
              <a:t>●	making obscene calls, text messages or emails to a child or young 	person.</a:t>
            </a:r>
          </a:p>
          <a:p>
            <a:pPr marL="0" indent="0">
              <a:buNone/>
            </a:pPr>
            <a:endParaRPr lang="en-AU" dirty="0"/>
          </a:p>
          <a:p>
            <a:pPr marL="0" indent="0">
              <a:buNone/>
            </a:pPr>
            <a:endParaRPr lang="en-US" b="1" dirty="0"/>
          </a:p>
        </p:txBody>
      </p:sp>
      <p:pic>
        <p:nvPicPr>
          <p:cNvPr id="4" name="Picture 3"/>
          <p:cNvPicPr>
            <a:picLocks noChangeAspect="1"/>
          </p:cNvPicPr>
          <p:nvPr/>
        </p:nvPicPr>
        <p:blipFill>
          <a:blip r:embed="rId3"/>
          <a:stretch>
            <a:fillRect/>
          </a:stretch>
        </p:blipFill>
        <p:spPr>
          <a:xfrm>
            <a:off x="10058252" y="137001"/>
            <a:ext cx="1707028" cy="1737511"/>
          </a:xfrm>
          <a:prstGeom prst="rect">
            <a:avLst/>
          </a:prstGeom>
        </p:spPr>
      </p:pic>
    </p:spTree>
    <p:extLst>
      <p:ext uri="{BB962C8B-B14F-4D97-AF65-F5344CB8AC3E}">
        <p14:creationId xmlns:p14="http://schemas.microsoft.com/office/powerpoint/2010/main" val="3372437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FAA7-7253-DC4F-B1F6-5EB9D9BE8E84}"/>
              </a:ext>
            </a:extLst>
          </p:cNvPr>
          <p:cNvSpPr>
            <a:spLocks noGrp="1"/>
          </p:cNvSpPr>
          <p:nvPr>
            <p:ph type="title"/>
          </p:nvPr>
        </p:nvSpPr>
        <p:spPr>
          <a:xfrm>
            <a:off x="838200" y="365125"/>
            <a:ext cx="9108688" cy="1281113"/>
          </a:xfrm>
          <a:solidFill>
            <a:schemeClr val="accent5">
              <a:lumMod val="20000"/>
              <a:lumOff val="80000"/>
            </a:schemeClr>
          </a:solidFill>
        </p:spPr>
        <p:txBody>
          <a:bodyPr>
            <a:normAutofit fontScale="90000"/>
          </a:bodyPr>
          <a:lstStyle/>
          <a:p>
            <a:r>
              <a:rPr lang="en-US" sz="3600" b="1" dirty="0">
                <a:latin typeface="+mn-lt"/>
              </a:rPr>
              <a:t>Exposure to Family Violence</a:t>
            </a:r>
            <a:br>
              <a:rPr lang="en-US" dirty="0">
                <a:latin typeface="+mn-lt"/>
              </a:rPr>
            </a:br>
            <a:r>
              <a:rPr lang="en-US" sz="2700" i="1" dirty="0">
                <a:latin typeface="+mn-lt"/>
              </a:rPr>
              <a:t>Behaviours related to exposure to family violence  might include:</a:t>
            </a:r>
          </a:p>
        </p:txBody>
      </p:sp>
      <p:sp>
        <p:nvSpPr>
          <p:cNvPr id="3" name="Content Placeholder 2">
            <a:extLst>
              <a:ext uri="{FF2B5EF4-FFF2-40B4-BE49-F238E27FC236}">
                <a16:creationId xmlns:a16="http://schemas.microsoft.com/office/drawing/2014/main" id="{9F71FBCE-506A-C04A-A3C5-458D523B538E}"/>
              </a:ext>
            </a:extLst>
          </p:cNvPr>
          <p:cNvSpPr>
            <a:spLocks noGrp="1"/>
          </p:cNvSpPr>
          <p:nvPr>
            <p:ph sz="half" idx="1"/>
          </p:nvPr>
        </p:nvSpPr>
        <p:spPr>
          <a:xfrm>
            <a:off x="838200" y="1825625"/>
            <a:ext cx="10500360" cy="4351338"/>
          </a:xfrm>
        </p:spPr>
        <p:txBody>
          <a:bodyPr>
            <a:normAutofit fontScale="77500" lnSpcReduction="20000"/>
          </a:bodyPr>
          <a:lstStyle/>
          <a:p>
            <a:pPr marL="0" indent="0">
              <a:buNone/>
            </a:pPr>
            <a:r>
              <a:rPr lang="en-AU" dirty="0"/>
              <a:t>●	killing or attempting to kill a household member </a:t>
            </a:r>
          </a:p>
          <a:p>
            <a:pPr marL="0" indent="0">
              <a:buNone/>
            </a:pPr>
            <a:endParaRPr lang="en-AU" dirty="0"/>
          </a:p>
          <a:p>
            <a:pPr marL="0" indent="0">
              <a:buNone/>
            </a:pPr>
            <a:r>
              <a:rPr lang="en-AU" dirty="0"/>
              <a:t>●  	use of a weapon or displaying a weapon in a threatening manner</a:t>
            </a:r>
          </a:p>
          <a:p>
            <a:pPr marL="0" indent="0">
              <a:buNone/>
            </a:pPr>
            <a:endParaRPr lang="en-AU" dirty="0"/>
          </a:p>
          <a:p>
            <a:pPr marL="0" indent="0">
              <a:lnSpc>
                <a:spcPct val="120000"/>
              </a:lnSpc>
              <a:buNone/>
            </a:pPr>
            <a:r>
              <a:rPr lang="en-AU" dirty="0"/>
              <a:t>● 	seriously threatening to harm a child or young person, other adult or self 	(including threats to kidnap and hold hostage)</a:t>
            </a:r>
          </a:p>
          <a:p>
            <a:pPr marL="0" indent="0">
              <a:buNone/>
            </a:pPr>
            <a:endParaRPr lang="en-AU" dirty="0"/>
          </a:p>
          <a:p>
            <a:pPr marL="0" indent="0">
              <a:buNone/>
            </a:pPr>
            <a:r>
              <a:rPr lang="en-AU" dirty="0"/>
              <a:t> ●	psychologically impacted or physically harmed during the incident.</a:t>
            </a:r>
          </a:p>
          <a:p>
            <a:pPr marL="0" indent="0">
              <a:buNone/>
            </a:pPr>
            <a:endParaRPr lang="en-AU" dirty="0"/>
          </a:p>
          <a:p>
            <a:pPr marL="0" indent="0">
              <a:lnSpc>
                <a:spcPct val="120000"/>
              </a:lnSpc>
              <a:buNone/>
            </a:pPr>
            <a:r>
              <a:rPr lang="en-AU" dirty="0"/>
              <a:t>●	sexual assault, fractures, internal injuries, disfigurement, burns, death and/or any 	injury that may require hospitalisation.</a:t>
            </a:r>
          </a:p>
          <a:p>
            <a:pPr marL="0" indent="0">
              <a:buNone/>
            </a:pPr>
            <a:endParaRPr lang="en-AU" dirty="0"/>
          </a:p>
          <a:p>
            <a:pPr marL="0" indent="0">
              <a:buNone/>
            </a:pPr>
            <a:endParaRPr lang="en-US" b="1" dirty="0"/>
          </a:p>
        </p:txBody>
      </p:sp>
      <p:pic>
        <p:nvPicPr>
          <p:cNvPr id="4" name="Picture 3"/>
          <p:cNvPicPr>
            <a:picLocks noChangeAspect="1"/>
          </p:cNvPicPr>
          <p:nvPr/>
        </p:nvPicPr>
        <p:blipFill>
          <a:blip r:embed="rId3"/>
          <a:stretch>
            <a:fillRect/>
          </a:stretch>
        </p:blipFill>
        <p:spPr>
          <a:xfrm>
            <a:off x="10229014" y="365125"/>
            <a:ext cx="1700931" cy="1737511"/>
          </a:xfrm>
          <a:prstGeom prst="rect">
            <a:avLst/>
          </a:prstGeom>
        </p:spPr>
      </p:pic>
    </p:spTree>
    <p:extLst>
      <p:ext uri="{BB962C8B-B14F-4D97-AF65-F5344CB8AC3E}">
        <p14:creationId xmlns:p14="http://schemas.microsoft.com/office/powerpoint/2010/main" val="1949492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FAA7-7253-DC4F-B1F6-5EB9D9BE8E84}"/>
              </a:ext>
            </a:extLst>
          </p:cNvPr>
          <p:cNvSpPr>
            <a:spLocks noGrp="1"/>
          </p:cNvSpPr>
          <p:nvPr>
            <p:ph type="title"/>
          </p:nvPr>
        </p:nvSpPr>
        <p:spPr>
          <a:xfrm>
            <a:off x="779656" y="544512"/>
            <a:ext cx="9108688" cy="1281113"/>
          </a:xfrm>
          <a:solidFill>
            <a:schemeClr val="accent5">
              <a:lumMod val="20000"/>
              <a:lumOff val="80000"/>
            </a:schemeClr>
          </a:solidFill>
        </p:spPr>
        <p:txBody>
          <a:bodyPr>
            <a:normAutofit/>
          </a:bodyPr>
          <a:lstStyle/>
          <a:p>
            <a:r>
              <a:rPr lang="en-US" sz="3600" b="1" dirty="0">
                <a:latin typeface="+mn-lt"/>
              </a:rPr>
              <a:t>Neglect</a:t>
            </a:r>
            <a:br>
              <a:rPr lang="en-US" dirty="0">
                <a:latin typeface="+mn-lt"/>
              </a:rPr>
            </a:br>
            <a:r>
              <a:rPr lang="en-US" sz="2700" i="1" dirty="0">
                <a:latin typeface="+mn-lt"/>
              </a:rPr>
              <a:t>Behaviours of neglect toward a child or young person include:</a:t>
            </a:r>
          </a:p>
        </p:txBody>
      </p:sp>
      <p:sp>
        <p:nvSpPr>
          <p:cNvPr id="3" name="Content Placeholder 2">
            <a:extLst>
              <a:ext uri="{FF2B5EF4-FFF2-40B4-BE49-F238E27FC236}">
                <a16:creationId xmlns:a16="http://schemas.microsoft.com/office/drawing/2014/main" id="{9F71FBCE-506A-C04A-A3C5-458D523B538E}"/>
              </a:ext>
            </a:extLst>
          </p:cNvPr>
          <p:cNvSpPr>
            <a:spLocks noGrp="1"/>
          </p:cNvSpPr>
          <p:nvPr>
            <p:ph sz="half" idx="1"/>
          </p:nvPr>
        </p:nvSpPr>
        <p:spPr/>
        <p:txBody>
          <a:bodyPr>
            <a:normAutofit fontScale="70000" lnSpcReduction="20000"/>
          </a:bodyPr>
          <a:lstStyle/>
          <a:p>
            <a:pPr marL="0" indent="0">
              <a:buNone/>
            </a:pPr>
            <a:endParaRPr lang="en-US" b="1" dirty="0"/>
          </a:p>
          <a:p>
            <a:pPr marL="0" indent="0">
              <a:buNone/>
            </a:pPr>
            <a:r>
              <a:rPr lang="en-US" b="1" dirty="0"/>
              <a:t>Physical neglect</a:t>
            </a:r>
          </a:p>
          <a:p>
            <a:pPr marL="0" indent="0">
              <a:buNone/>
            </a:pPr>
            <a:endParaRPr lang="en-US" sz="1100" dirty="0"/>
          </a:p>
          <a:p>
            <a:pPr>
              <a:lnSpc>
                <a:spcPct val="120000"/>
              </a:lnSpc>
            </a:pPr>
            <a:r>
              <a:rPr lang="en-US" dirty="0"/>
              <a:t>them having no safe place to stay, or current sleeping arrangements pose serious danger or risk</a:t>
            </a:r>
          </a:p>
          <a:p>
            <a:pPr>
              <a:lnSpc>
                <a:spcPct val="120000"/>
              </a:lnSpc>
            </a:pPr>
            <a:r>
              <a:rPr lang="en-US" dirty="0"/>
              <a:t>hygiene significantly compromised to the extent that physical health is compromised or at risk of being compromised</a:t>
            </a:r>
          </a:p>
          <a:p>
            <a:pPr>
              <a:lnSpc>
                <a:spcPct val="120000"/>
              </a:lnSpc>
            </a:pPr>
            <a:r>
              <a:rPr lang="en-US" dirty="0"/>
              <a:t>food/ fluids – withholding as punishment, is inappropriate, or insufficient. </a:t>
            </a:r>
          </a:p>
        </p:txBody>
      </p:sp>
      <p:sp>
        <p:nvSpPr>
          <p:cNvPr id="4" name="Content Placeholder 3">
            <a:extLst>
              <a:ext uri="{FF2B5EF4-FFF2-40B4-BE49-F238E27FC236}">
                <a16:creationId xmlns:a16="http://schemas.microsoft.com/office/drawing/2014/main" id="{28011CB5-FAD9-0745-931A-2339D0F92C81}"/>
              </a:ext>
            </a:extLst>
          </p:cNvPr>
          <p:cNvSpPr>
            <a:spLocks noGrp="1"/>
          </p:cNvSpPr>
          <p:nvPr>
            <p:ph sz="half" idx="2"/>
          </p:nvPr>
        </p:nvSpPr>
        <p:spPr/>
        <p:txBody>
          <a:bodyPr>
            <a:normAutofit fontScale="70000" lnSpcReduction="20000"/>
          </a:bodyPr>
          <a:lstStyle/>
          <a:p>
            <a:pPr marL="0" indent="0">
              <a:buNone/>
            </a:pPr>
            <a:endParaRPr lang="en-US" b="1" dirty="0"/>
          </a:p>
          <a:p>
            <a:pPr marL="0" indent="0">
              <a:buNone/>
            </a:pPr>
            <a:r>
              <a:rPr lang="en-US" b="1" dirty="0"/>
              <a:t>Medical neglect</a:t>
            </a:r>
          </a:p>
          <a:p>
            <a:pPr marL="0" indent="0">
              <a:buNone/>
            </a:pPr>
            <a:endParaRPr lang="en-US" sz="1100" dirty="0"/>
          </a:p>
          <a:p>
            <a:pPr>
              <a:lnSpc>
                <a:spcPct val="120000"/>
              </a:lnSpc>
            </a:pPr>
            <a:r>
              <a:rPr lang="en-US" dirty="0"/>
              <a:t>medical illnesses, disability, injury or mental health condition being left unattended/unaddressed or treated contrary to medical guidance/ treatment.</a:t>
            </a:r>
          </a:p>
          <a:p>
            <a:pPr marL="0" indent="0">
              <a:buNone/>
            </a:pPr>
            <a:endParaRPr lang="en-US" dirty="0"/>
          </a:p>
          <a:p>
            <a:pPr marL="0" indent="0">
              <a:buNone/>
            </a:pPr>
            <a:r>
              <a:rPr lang="en-US" b="1" dirty="0"/>
              <a:t>Supervisory neglect</a:t>
            </a:r>
          </a:p>
          <a:p>
            <a:pPr marL="0" indent="0">
              <a:buNone/>
            </a:pPr>
            <a:endParaRPr lang="en-US" sz="1200" dirty="0"/>
          </a:p>
          <a:p>
            <a:pPr>
              <a:lnSpc>
                <a:spcPct val="120000"/>
              </a:lnSpc>
            </a:pPr>
            <a:r>
              <a:rPr lang="en-US" dirty="0"/>
              <a:t>child or young person is left alone for an inappropriate length of time, or the quality of interaction is not sufficient for their safety.</a:t>
            </a:r>
          </a:p>
        </p:txBody>
      </p:sp>
      <p:pic>
        <p:nvPicPr>
          <p:cNvPr id="6" name="Picture 5">
            <a:extLst>
              <a:ext uri="{FF2B5EF4-FFF2-40B4-BE49-F238E27FC236}">
                <a16:creationId xmlns:a16="http://schemas.microsoft.com/office/drawing/2014/main" id="{8BE2E97E-F9AA-0942-92AA-494340E4A6B7}"/>
              </a:ext>
            </a:extLst>
          </p:cNvPr>
          <p:cNvPicPr>
            <a:picLocks noChangeAspect="1"/>
          </p:cNvPicPr>
          <p:nvPr/>
        </p:nvPicPr>
        <p:blipFill>
          <a:blip r:embed="rId3"/>
          <a:stretch>
            <a:fillRect/>
          </a:stretch>
        </p:blipFill>
        <p:spPr>
          <a:xfrm>
            <a:off x="10188073" y="261204"/>
            <a:ext cx="1763486" cy="1853791"/>
          </a:xfrm>
          <a:prstGeom prst="rect">
            <a:avLst/>
          </a:prstGeom>
          <a:noFill/>
        </p:spPr>
      </p:pic>
    </p:spTree>
    <p:extLst>
      <p:ext uri="{BB962C8B-B14F-4D97-AF65-F5344CB8AC3E}">
        <p14:creationId xmlns:p14="http://schemas.microsoft.com/office/powerpoint/2010/main" val="3301137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FAA7-7253-DC4F-B1F6-5EB9D9BE8E84}"/>
              </a:ext>
            </a:extLst>
          </p:cNvPr>
          <p:cNvSpPr>
            <a:spLocks noGrp="1"/>
          </p:cNvSpPr>
          <p:nvPr>
            <p:ph type="title"/>
          </p:nvPr>
        </p:nvSpPr>
        <p:spPr>
          <a:xfrm>
            <a:off x="838200" y="365125"/>
            <a:ext cx="9108688" cy="1281113"/>
          </a:xfrm>
          <a:solidFill>
            <a:schemeClr val="accent5">
              <a:lumMod val="20000"/>
              <a:lumOff val="80000"/>
            </a:schemeClr>
          </a:solidFill>
        </p:spPr>
        <p:txBody>
          <a:bodyPr>
            <a:normAutofit fontScale="90000"/>
          </a:bodyPr>
          <a:lstStyle/>
          <a:p>
            <a:r>
              <a:rPr lang="en-US" sz="3600" b="1" dirty="0">
                <a:latin typeface="+mn-lt"/>
              </a:rPr>
              <a:t>Emotional Abuse </a:t>
            </a:r>
            <a:br>
              <a:rPr lang="en-US" dirty="0">
                <a:latin typeface="+mn-lt"/>
              </a:rPr>
            </a:br>
            <a:r>
              <a:rPr lang="en-US" sz="2700" i="1" dirty="0" err="1">
                <a:latin typeface="+mn-lt"/>
              </a:rPr>
              <a:t>Behaviours</a:t>
            </a:r>
            <a:r>
              <a:rPr lang="en-US" sz="2700" i="1" dirty="0">
                <a:latin typeface="+mn-lt"/>
              </a:rPr>
              <a:t> of emotional abuse  toward a child or young person include:</a:t>
            </a:r>
          </a:p>
        </p:txBody>
      </p:sp>
      <p:sp>
        <p:nvSpPr>
          <p:cNvPr id="3" name="Content Placeholder 2">
            <a:extLst>
              <a:ext uri="{FF2B5EF4-FFF2-40B4-BE49-F238E27FC236}">
                <a16:creationId xmlns:a16="http://schemas.microsoft.com/office/drawing/2014/main" id="{9F71FBCE-506A-C04A-A3C5-458D523B538E}"/>
              </a:ext>
            </a:extLst>
          </p:cNvPr>
          <p:cNvSpPr>
            <a:spLocks noGrp="1"/>
          </p:cNvSpPr>
          <p:nvPr>
            <p:ph sz="half" idx="1"/>
          </p:nvPr>
        </p:nvSpPr>
        <p:spPr>
          <a:xfrm>
            <a:off x="838200" y="1825625"/>
            <a:ext cx="10500360" cy="4351338"/>
          </a:xfrm>
        </p:spPr>
        <p:txBody>
          <a:bodyPr>
            <a:normAutofit/>
          </a:bodyPr>
          <a:lstStyle/>
          <a:p>
            <a:pPr marL="0" indent="0">
              <a:buNone/>
            </a:pPr>
            <a:endParaRPr lang="en-US" b="1" dirty="0"/>
          </a:p>
          <a:p>
            <a:pPr marL="285750" lvl="0">
              <a:spcBef>
                <a:spcPts val="0"/>
              </a:spcBef>
              <a:spcAft>
                <a:spcPts val="600"/>
              </a:spcAft>
              <a:defRPr/>
            </a:pPr>
            <a:r>
              <a:rPr lang="en-US" sz="2400" b="1" dirty="0">
                <a:solidFill>
                  <a:prstClr val="black"/>
                </a:solidFill>
              </a:rPr>
              <a:t>violence</a:t>
            </a:r>
          </a:p>
          <a:p>
            <a:pPr marL="285750" lvl="0">
              <a:spcBef>
                <a:spcPts val="0"/>
              </a:spcBef>
              <a:spcAft>
                <a:spcPts val="600"/>
              </a:spcAft>
              <a:defRPr/>
            </a:pPr>
            <a:r>
              <a:rPr lang="en-US" sz="2400" b="1" dirty="0" err="1">
                <a:solidFill>
                  <a:prstClr val="black"/>
                </a:solidFill>
              </a:rPr>
              <a:t>terrorising</a:t>
            </a:r>
            <a:endParaRPr lang="en-US" sz="2400" b="1" dirty="0">
              <a:solidFill>
                <a:prstClr val="black"/>
              </a:solidFill>
            </a:endParaRPr>
          </a:p>
          <a:p>
            <a:pPr marL="285750" lvl="0">
              <a:spcBef>
                <a:spcPts val="0"/>
              </a:spcBef>
              <a:spcAft>
                <a:spcPts val="600"/>
              </a:spcAft>
              <a:defRPr/>
            </a:pPr>
            <a:r>
              <a:rPr lang="en-US" sz="2400" b="1" dirty="0">
                <a:solidFill>
                  <a:prstClr val="black"/>
                </a:solidFill>
              </a:rPr>
              <a:t>parental alienation</a:t>
            </a:r>
          </a:p>
          <a:p>
            <a:pPr marL="285750" lvl="0">
              <a:spcBef>
                <a:spcPts val="0"/>
              </a:spcBef>
              <a:spcAft>
                <a:spcPts val="600"/>
              </a:spcAft>
              <a:defRPr/>
            </a:pPr>
            <a:r>
              <a:rPr lang="en-US" sz="2400" b="1" dirty="0">
                <a:solidFill>
                  <a:prstClr val="black"/>
                </a:solidFill>
              </a:rPr>
              <a:t>exploiting or corrupting </a:t>
            </a:r>
            <a:r>
              <a:rPr lang="en-US" sz="2400" b="1" dirty="0" err="1">
                <a:solidFill>
                  <a:prstClr val="black"/>
                </a:solidFill>
              </a:rPr>
              <a:t>behaviour</a:t>
            </a:r>
            <a:endParaRPr lang="en-US" sz="2400" b="1" dirty="0">
              <a:solidFill>
                <a:prstClr val="black"/>
              </a:solidFill>
            </a:endParaRPr>
          </a:p>
          <a:p>
            <a:pPr marL="285750" lvl="0">
              <a:spcBef>
                <a:spcPts val="0"/>
              </a:spcBef>
              <a:spcAft>
                <a:spcPts val="600"/>
              </a:spcAft>
              <a:defRPr/>
            </a:pPr>
            <a:r>
              <a:rPr lang="en-US" sz="2400" b="1" dirty="0">
                <a:solidFill>
                  <a:prstClr val="black"/>
                </a:solidFill>
              </a:rPr>
              <a:t>parent or carer isolates the child or young person or denies emotional responsiveness</a:t>
            </a:r>
          </a:p>
          <a:p>
            <a:pPr marL="285750" lvl="0">
              <a:spcBef>
                <a:spcPts val="0"/>
              </a:spcBef>
              <a:spcAft>
                <a:spcPts val="600"/>
              </a:spcAft>
              <a:defRPr/>
            </a:pPr>
            <a:r>
              <a:rPr lang="en-US" sz="2400" b="1" dirty="0">
                <a:solidFill>
                  <a:prstClr val="black"/>
                </a:solidFill>
              </a:rPr>
              <a:t>hostility</a:t>
            </a:r>
          </a:p>
          <a:p>
            <a:pPr marL="285750" lvl="0">
              <a:spcBef>
                <a:spcPts val="0"/>
              </a:spcBef>
              <a:spcAft>
                <a:spcPts val="600"/>
              </a:spcAft>
              <a:defRPr/>
            </a:pPr>
            <a:r>
              <a:rPr lang="en-US" sz="2400" b="1" dirty="0">
                <a:solidFill>
                  <a:prstClr val="black"/>
                </a:solidFill>
              </a:rPr>
              <a:t>rejection or withdrawal of love</a:t>
            </a:r>
          </a:p>
          <a:p>
            <a:pPr marL="285750" lvl="0">
              <a:spcBef>
                <a:spcPts val="0"/>
              </a:spcBef>
              <a:spcAft>
                <a:spcPts val="600"/>
              </a:spcAft>
              <a:defRPr/>
            </a:pPr>
            <a:r>
              <a:rPr lang="en-US" sz="2400" b="1" dirty="0">
                <a:solidFill>
                  <a:prstClr val="black"/>
                </a:solidFill>
              </a:rPr>
              <a:t>degrading the child’s worth</a:t>
            </a:r>
            <a:endParaRPr lang="en-US" sz="1100" dirty="0"/>
          </a:p>
        </p:txBody>
      </p:sp>
      <p:pic>
        <p:nvPicPr>
          <p:cNvPr id="5" name="Picture 4">
            <a:extLst>
              <a:ext uri="{FF2B5EF4-FFF2-40B4-BE49-F238E27FC236}">
                <a16:creationId xmlns:a16="http://schemas.microsoft.com/office/drawing/2014/main" id="{146B2378-CFE1-7D42-2B65-2669D5A58AD2}"/>
              </a:ext>
            </a:extLst>
          </p:cNvPr>
          <p:cNvPicPr>
            <a:picLocks noChangeAspect="1"/>
          </p:cNvPicPr>
          <p:nvPr/>
        </p:nvPicPr>
        <p:blipFill>
          <a:blip r:embed="rId3"/>
          <a:stretch>
            <a:fillRect/>
          </a:stretch>
        </p:blipFill>
        <p:spPr>
          <a:xfrm>
            <a:off x="10149092" y="365125"/>
            <a:ext cx="1701800" cy="1739900"/>
          </a:xfrm>
          <a:prstGeom prst="rect">
            <a:avLst/>
          </a:prstGeom>
        </p:spPr>
      </p:pic>
    </p:spTree>
    <p:extLst>
      <p:ext uri="{BB962C8B-B14F-4D97-AF65-F5344CB8AC3E}">
        <p14:creationId xmlns:p14="http://schemas.microsoft.com/office/powerpoint/2010/main" val="2149582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331B5-4B0B-2940-B8EF-28A6EA51B3A6}"/>
              </a:ext>
            </a:extLst>
          </p:cNvPr>
          <p:cNvSpPr>
            <a:spLocks noGrp="1"/>
          </p:cNvSpPr>
          <p:nvPr>
            <p:ph type="ctrTitle"/>
          </p:nvPr>
        </p:nvSpPr>
        <p:spPr>
          <a:xfrm>
            <a:off x="7464614" y="1783959"/>
            <a:ext cx="4087306" cy="2889114"/>
          </a:xfrm>
        </p:spPr>
        <p:txBody>
          <a:bodyPr anchor="b">
            <a:normAutofit/>
          </a:bodyPr>
          <a:lstStyle/>
          <a:p>
            <a:pPr algn="l"/>
            <a:r>
              <a:rPr lang="en-US" sz="5000" dirty="0"/>
              <a:t>Uniting Church in Australia</a:t>
            </a:r>
            <a:br>
              <a:rPr lang="en-US" sz="5000" dirty="0"/>
            </a:br>
            <a:endParaRPr lang="en-US" sz="5000" dirty="0"/>
          </a:p>
        </p:txBody>
      </p:sp>
      <p:sp>
        <p:nvSpPr>
          <p:cNvPr id="3" name="Subtitle 2">
            <a:extLst>
              <a:ext uri="{FF2B5EF4-FFF2-40B4-BE49-F238E27FC236}">
                <a16:creationId xmlns:a16="http://schemas.microsoft.com/office/drawing/2014/main" id="{3F7C92A4-A127-6F41-80EE-1B44646F13E7}"/>
              </a:ext>
            </a:extLst>
          </p:cNvPr>
          <p:cNvSpPr>
            <a:spLocks noGrp="1"/>
          </p:cNvSpPr>
          <p:nvPr>
            <p:ph type="subTitle" idx="1"/>
          </p:nvPr>
        </p:nvSpPr>
        <p:spPr>
          <a:xfrm>
            <a:off x="7464612" y="4750893"/>
            <a:ext cx="4087305" cy="1147863"/>
          </a:xfrm>
        </p:spPr>
        <p:txBody>
          <a:bodyPr anchor="t">
            <a:normAutofit fontScale="77500" lnSpcReduction="20000"/>
          </a:bodyPr>
          <a:lstStyle/>
          <a:p>
            <a:r>
              <a:rPr lang="en-US" sz="4700" dirty="0"/>
              <a:t>Child Safe Training </a:t>
            </a:r>
          </a:p>
          <a:p>
            <a:r>
              <a:rPr lang="en-US" sz="4700" dirty="0"/>
              <a:t>Op Shop Volunteers</a:t>
            </a:r>
          </a:p>
          <a:p>
            <a:pPr algn="l"/>
            <a:endParaRPr lang="en-US" sz="1900" dirty="0"/>
          </a:p>
        </p:txBody>
      </p:sp>
      <p:pic>
        <p:nvPicPr>
          <p:cNvPr id="7" name="Picture 6" descr="Logo, icon&#10;&#10;Description automatically generated">
            <a:extLst>
              <a:ext uri="{FF2B5EF4-FFF2-40B4-BE49-F238E27FC236}">
                <a16:creationId xmlns:a16="http://schemas.microsoft.com/office/drawing/2014/main" id="{CBF71693-EF64-A842-8407-A3E85EFDEE75}"/>
              </a:ext>
            </a:extLst>
          </p:cNvPr>
          <p:cNvPicPr>
            <a:picLocks noChangeAspect="1"/>
          </p:cNvPicPr>
          <p:nvPr/>
        </p:nvPicPr>
        <p:blipFill rotWithShape="1">
          <a:blip r:embed="rId3"/>
          <a:srcRect t="2426" r="-2" b="-2"/>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958570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AB63DF-8E6B-1D49-9F49-15F4CA598D41}"/>
              </a:ext>
            </a:extLst>
          </p:cNvPr>
          <p:cNvPicPr>
            <a:picLocks noChangeAspect="1"/>
          </p:cNvPicPr>
          <p:nvPr/>
        </p:nvPicPr>
        <p:blipFill rotWithShape="1">
          <a:blip r:embed="rId3"/>
          <a:srcRect t="15036" r="9091" b="36956"/>
          <a:stretch/>
        </p:blipFill>
        <p:spPr>
          <a:xfrm>
            <a:off x="3580806" y="10"/>
            <a:ext cx="8668512" cy="6857990"/>
          </a:xfrm>
          <a:prstGeom prst="rect">
            <a:avLst/>
          </a:prstGeom>
        </p:spPr>
      </p:pic>
      <p:sp>
        <p:nvSpPr>
          <p:cNvPr id="3" name="Rectangle 2">
            <a:extLst>
              <a:ext uri="{FF2B5EF4-FFF2-40B4-BE49-F238E27FC236}">
                <a16:creationId xmlns:a16="http://schemas.microsoft.com/office/drawing/2014/main" id="{B39617A5-DA67-6443-805A-D0E24E68D856}"/>
              </a:ext>
            </a:extLst>
          </p:cNvPr>
          <p:cNvSpPr/>
          <p:nvPr/>
        </p:nvSpPr>
        <p:spPr>
          <a:xfrm>
            <a:off x="424815" y="2807208"/>
            <a:ext cx="3987546" cy="3207258"/>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We can all take a role in child safety by being aware of what behaviour constitutes child abuse, and the indicators that a child is at risk of harm or being harmed. </a:t>
            </a:r>
          </a:p>
        </p:txBody>
      </p:sp>
    </p:spTree>
    <p:extLst>
      <p:ext uri="{BB962C8B-B14F-4D97-AF65-F5344CB8AC3E}">
        <p14:creationId xmlns:p14="http://schemas.microsoft.com/office/powerpoint/2010/main" val="1056179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FAA7-7253-DC4F-B1F6-5EB9D9BE8E84}"/>
              </a:ext>
            </a:extLst>
          </p:cNvPr>
          <p:cNvSpPr>
            <a:spLocks noGrp="1"/>
          </p:cNvSpPr>
          <p:nvPr>
            <p:ph type="title"/>
          </p:nvPr>
        </p:nvSpPr>
        <p:spPr>
          <a:xfrm>
            <a:off x="838200" y="365125"/>
            <a:ext cx="9108688" cy="1281113"/>
          </a:xfrm>
          <a:solidFill>
            <a:schemeClr val="accent5">
              <a:lumMod val="20000"/>
              <a:lumOff val="80000"/>
            </a:schemeClr>
          </a:solidFill>
        </p:spPr>
        <p:txBody>
          <a:bodyPr>
            <a:normAutofit fontScale="90000"/>
          </a:bodyPr>
          <a:lstStyle/>
          <a:p>
            <a:r>
              <a:rPr lang="en-US" sz="3600" b="1" dirty="0">
                <a:latin typeface="+mn-lt"/>
              </a:rPr>
              <a:t>Grooming Behaviours</a:t>
            </a:r>
            <a:br>
              <a:rPr lang="en-US" dirty="0">
                <a:latin typeface="+mn-lt"/>
              </a:rPr>
            </a:br>
            <a:r>
              <a:rPr lang="en-US" sz="2700" i="1" dirty="0">
                <a:latin typeface="+mn-lt"/>
              </a:rPr>
              <a:t>Behaviours of emotional abuse  toward a child or young person include:</a:t>
            </a:r>
          </a:p>
        </p:txBody>
      </p:sp>
      <p:sp>
        <p:nvSpPr>
          <p:cNvPr id="3" name="Content Placeholder 2">
            <a:extLst>
              <a:ext uri="{FF2B5EF4-FFF2-40B4-BE49-F238E27FC236}">
                <a16:creationId xmlns:a16="http://schemas.microsoft.com/office/drawing/2014/main" id="{9F71FBCE-506A-C04A-A3C5-458D523B538E}"/>
              </a:ext>
            </a:extLst>
          </p:cNvPr>
          <p:cNvSpPr>
            <a:spLocks noGrp="1"/>
          </p:cNvSpPr>
          <p:nvPr>
            <p:ph sz="half" idx="1"/>
          </p:nvPr>
        </p:nvSpPr>
        <p:spPr>
          <a:xfrm>
            <a:off x="838200" y="1825625"/>
            <a:ext cx="10500360" cy="4351338"/>
          </a:xfrm>
        </p:spPr>
        <p:txBody>
          <a:bodyPr>
            <a:normAutofit/>
          </a:bodyPr>
          <a:lstStyle/>
          <a:p>
            <a:pPr marL="0" indent="0">
              <a:buNone/>
            </a:pPr>
            <a:r>
              <a:rPr lang="en-AU" dirty="0"/>
              <a:t>●	Making a child/young person feel special through gifts and 	treats</a:t>
            </a:r>
          </a:p>
          <a:p>
            <a:pPr marL="0" indent="0">
              <a:buNone/>
            </a:pPr>
            <a:endParaRPr lang="en-AU" dirty="0"/>
          </a:p>
          <a:p>
            <a:pPr marL="0" indent="0">
              <a:buNone/>
            </a:pPr>
            <a:r>
              <a:rPr lang="en-AU" dirty="0"/>
              <a:t>●	Increased touching such as tickling, wrestling, sitting the child 	on their knee</a:t>
            </a:r>
          </a:p>
          <a:p>
            <a:pPr marL="0" indent="0">
              <a:buNone/>
            </a:pPr>
            <a:endParaRPr lang="en-AU" dirty="0"/>
          </a:p>
          <a:p>
            <a:pPr marL="0" indent="0">
              <a:buNone/>
            </a:pPr>
            <a:r>
              <a:rPr lang="en-AU" dirty="0"/>
              <a:t>●	Spending time alone with a child/young person</a:t>
            </a:r>
          </a:p>
          <a:p>
            <a:pPr marL="0" indent="0">
              <a:buNone/>
            </a:pPr>
            <a:endParaRPr lang="en-AU" dirty="0"/>
          </a:p>
          <a:p>
            <a:pPr marL="0" indent="0">
              <a:buNone/>
            </a:pPr>
            <a:r>
              <a:rPr lang="en-AU" dirty="0"/>
              <a:t>●	Talking about sex and sexuality with a child/young person</a:t>
            </a:r>
          </a:p>
          <a:p>
            <a:pPr marL="0" indent="0">
              <a:buNone/>
            </a:pPr>
            <a:endParaRPr lang="en-US" b="1" dirty="0"/>
          </a:p>
        </p:txBody>
      </p:sp>
    </p:spTree>
    <p:extLst>
      <p:ext uri="{BB962C8B-B14F-4D97-AF65-F5344CB8AC3E}">
        <p14:creationId xmlns:p14="http://schemas.microsoft.com/office/powerpoint/2010/main" val="176422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7FAA7-7253-DC4F-B1F6-5EB9D9BE8E84}"/>
              </a:ext>
            </a:extLst>
          </p:cNvPr>
          <p:cNvSpPr>
            <a:spLocks noGrp="1"/>
          </p:cNvSpPr>
          <p:nvPr>
            <p:ph type="title"/>
          </p:nvPr>
        </p:nvSpPr>
        <p:spPr>
          <a:xfrm>
            <a:off x="838200" y="815736"/>
            <a:ext cx="9108688" cy="1281113"/>
          </a:xfrm>
          <a:solidFill>
            <a:schemeClr val="accent5">
              <a:lumMod val="20000"/>
              <a:lumOff val="80000"/>
            </a:schemeClr>
          </a:solidFill>
        </p:spPr>
        <p:txBody>
          <a:bodyPr>
            <a:normAutofit/>
          </a:bodyPr>
          <a:lstStyle/>
          <a:p>
            <a:r>
              <a:rPr lang="en-US" sz="3200" b="1" dirty="0"/>
              <a:t>What should I do if I suspect grooming?</a:t>
            </a:r>
            <a:endParaRPr lang="en-US" sz="3200" i="1" dirty="0">
              <a:latin typeface="+mn-lt"/>
            </a:endParaRPr>
          </a:p>
        </p:txBody>
      </p:sp>
      <p:sp>
        <p:nvSpPr>
          <p:cNvPr id="3" name="Content Placeholder 2">
            <a:extLst>
              <a:ext uri="{FF2B5EF4-FFF2-40B4-BE49-F238E27FC236}">
                <a16:creationId xmlns:a16="http://schemas.microsoft.com/office/drawing/2014/main" id="{9F71FBCE-506A-C04A-A3C5-458D523B538E}"/>
              </a:ext>
            </a:extLst>
          </p:cNvPr>
          <p:cNvSpPr>
            <a:spLocks noGrp="1"/>
          </p:cNvSpPr>
          <p:nvPr>
            <p:ph sz="half" idx="1"/>
          </p:nvPr>
        </p:nvSpPr>
        <p:spPr>
          <a:xfrm>
            <a:off x="838200" y="1825625"/>
            <a:ext cx="10500360" cy="4351338"/>
          </a:xfrm>
        </p:spPr>
        <p:txBody>
          <a:bodyPr>
            <a:normAutofit/>
          </a:bodyPr>
          <a:lstStyle/>
          <a:p>
            <a:pPr marL="0" indent="0">
              <a:buNone/>
            </a:pPr>
            <a:endParaRPr lang="en-AU" dirty="0"/>
          </a:p>
          <a:p>
            <a:pPr marL="0" indent="0">
              <a:buNone/>
            </a:pPr>
            <a:endParaRPr lang="en-AU" dirty="0"/>
          </a:p>
          <a:p>
            <a:pPr marL="0" indent="0" algn="ctr">
              <a:buNone/>
            </a:pPr>
            <a:r>
              <a:rPr lang="en-AU" sz="3200" b="1" dirty="0"/>
              <a:t>Share your concerns with your ministry agent or Safe Church Contact Person or the Synod’s Culture of Safety unit.</a:t>
            </a:r>
          </a:p>
          <a:p>
            <a:pPr marL="0" indent="0">
              <a:buNone/>
            </a:pPr>
            <a:endParaRPr lang="en-AU" dirty="0"/>
          </a:p>
          <a:p>
            <a:pPr marL="0" indent="0">
              <a:buNone/>
            </a:pPr>
            <a:endParaRPr lang="en-US" b="1" dirty="0"/>
          </a:p>
        </p:txBody>
      </p:sp>
    </p:spTree>
    <p:extLst>
      <p:ext uri="{BB962C8B-B14F-4D97-AF65-F5344CB8AC3E}">
        <p14:creationId xmlns:p14="http://schemas.microsoft.com/office/powerpoint/2010/main" val="4254035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75E1A-5EDD-1E48-8A72-B3288603488E}"/>
              </a:ext>
            </a:extLst>
          </p:cNvPr>
          <p:cNvSpPr>
            <a:spLocks noGrp="1"/>
          </p:cNvSpPr>
          <p:nvPr>
            <p:ph type="title"/>
          </p:nvPr>
        </p:nvSpPr>
        <p:spPr>
          <a:xfrm>
            <a:off x="4965430" y="629268"/>
            <a:ext cx="6586491" cy="1286160"/>
          </a:xfrm>
        </p:spPr>
        <p:txBody>
          <a:bodyPr anchor="b">
            <a:normAutofit/>
          </a:bodyPr>
          <a:lstStyle/>
          <a:p>
            <a:r>
              <a:rPr lang="en-US" sz="4100" b="1" dirty="0">
                <a:latin typeface="+mn-lt"/>
              </a:rPr>
              <a:t>Preventing and responding to bullying behaviour</a:t>
            </a:r>
          </a:p>
        </p:txBody>
      </p:sp>
      <p:sp>
        <p:nvSpPr>
          <p:cNvPr id="3" name="Content Placeholder 2">
            <a:extLst>
              <a:ext uri="{FF2B5EF4-FFF2-40B4-BE49-F238E27FC236}">
                <a16:creationId xmlns:a16="http://schemas.microsoft.com/office/drawing/2014/main" id="{20382F75-DC9C-1740-B6BA-F58C551AEC90}"/>
              </a:ext>
            </a:extLst>
          </p:cNvPr>
          <p:cNvSpPr>
            <a:spLocks noGrp="1"/>
          </p:cNvSpPr>
          <p:nvPr>
            <p:ph idx="1"/>
          </p:nvPr>
        </p:nvSpPr>
        <p:spPr>
          <a:xfrm>
            <a:off x="4965431" y="2438400"/>
            <a:ext cx="6586489" cy="3785419"/>
          </a:xfrm>
        </p:spPr>
        <p:txBody>
          <a:bodyPr>
            <a:noAutofit/>
          </a:bodyPr>
          <a:lstStyle/>
          <a:p>
            <a:pPr marL="0" indent="0">
              <a:buNone/>
            </a:pPr>
            <a:endParaRPr lang="en-US" sz="2000" dirty="0"/>
          </a:p>
          <a:p>
            <a:pPr marL="0" indent="0">
              <a:buNone/>
            </a:pPr>
            <a:r>
              <a:rPr lang="en-US" sz="2000" dirty="0"/>
              <a:t>The first step to preventing something is to understand it -</a:t>
            </a:r>
          </a:p>
          <a:p>
            <a:pPr marL="0" indent="0">
              <a:buNone/>
            </a:pPr>
            <a:r>
              <a:rPr lang="en-US" sz="2000" dirty="0"/>
              <a:t>Where does bullying occur? School yard, workplace, online, anywhere we have human relationships, including churches.</a:t>
            </a:r>
          </a:p>
        </p:txBody>
      </p:sp>
      <p:pic>
        <p:nvPicPr>
          <p:cNvPr id="5" name="Picture 4">
            <a:extLst>
              <a:ext uri="{FF2B5EF4-FFF2-40B4-BE49-F238E27FC236}">
                <a16:creationId xmlns:a16="http://schemas.microsoft.com/office/drawing/2014/main" id="{3143292D-C0C3-DA42-A742-6556F92F1619}"/>
              </a:ext>
            </a:extLst>
          </p:cNvPr>
          <p:cNvPicPr>
            <a:picLocks noChangeAspect="1"/>
          </p:cNvPicPr>
          <p:nvPr/>
        </p:nvPicPr>
        <p:blipFill rotWithShape="1">
          <a:blip r:embed="rId3"/>
          <a:srcRect l="31469" r="4316" b="-2"/>
          <a:stretch/>
        </p:blipFill>
        <p:spPr>
          <a:xfrm>
            <a:off x="20" y="10"/>
            <a:ext cx="4635571" cy="6857990"/>
          </a:xfrm>
          <a:prstGeom prst="rect">
            <a:avLst/>
          </a:prstGeom>
          <a:effectLst/>
        </p:spPr>
      </p:pic>
    </p:spTree>
    <p:extLst>
      <p:ext uri="{BB962C8B-B14F-4D97-AF65-F5344CB8AC3E}">
        <p14:creationId xmlns:p14="http://schemas.microsoft.com/office/powerpoint/2010/main" val="3706634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D6E24-9952-F44A-A551-0E5E0C07275C}"/>
              </a:ext>
            </a:extLst>
          </p:cNvPr>
          <p:cNvSpPr>
            <a:spLocks noGrp="1"/>
          </p:cNvSpPr>
          <p:nvPr>
            <p:ph type="title"/>
          </p:nvPr>
        </p:nvSpPr>
        <p:spPr>
          <a:xfrm>
            <a:off x="838200" y="548464"/>
            <a:ext cx="3989686" cy="5570119"/>
          </a:xfrm>
        </p:spPr>
        <p:txBody>
          <a:bodyPr>
            <a:normAutofit/>
          </a:bodyPr>
          <a:lstStyle/>
          <a:p>
            <a:r>
              <a:rPr lang="en-US" sz="4000" b="1" dirty="0"/>
              <a:t>You are expected to raise your concerns</a:t>
            </a:r>
          </a:p>
        </p:txBody>
      </p:sp>
      <p:sp>
        <p:nvSpPr>
          <p:cNvPr id="4" name="Footer Placeholder 3">
            <a:extLst>
              <a:ext uri="{FF2B5EF4-FFF2-40B4-BE49-F238E27FC236}">
                <a16:creationId xmlns:a16="http://schemas.microsoft.com/office/drawing/2014/main" id="{590CBB45-A460-AC49-90C8-907210BBA513}"/>
              </a:ext>
            </a:extLst>
          </p:cNvPr>
          <p:cNvSpPr>
            <a:spLocks noGrp="1"/>
          </p:cNvSpPr>
          <p:nvPr>
            <p:ph type="ftr" sz="quarter" idx="11"/>
          </p:nvPr>
        </p:nvSpPr>
        <p:spPr>
          <a:xfrm>
            <a:off x="5183124" y="6356350"/>
            <a:ext cx="4824452"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t>UCA National Child Safe Training - Module 1, Unit 3, Section 2</a:t>
            </a:r>
          </a:p>
        </p:txBody>
      </p:sp>
      <p:pic>
        <p:nvPicPr>
          <p:cNvPr id="5" name="Picture 4">
            <a:extLst>
              <a:ext uri="{FF2B5EF4-FFF2-40B4-BE49-F238E27FC236}">
                <a16:creationId xmlns:a16="http://schemas.microsoft.com/office/drawing/2014/main" id="{C9522330-E3D3-CA48-9DC2-E012B0772E1D}"/>
              </a:ext>
            </a:extLst>
          </p:cNvPr>
          <p:cNvPicPr>
            <a:picLocks noChangeAspect="1"/>
          </p:cNvPicPr>
          <p:nvPr/>
        </p:nvPicPr>
        <p:blipFill rotWithShape="1">
          <a:blip r:embed="rId3"/>
          <a:srcRect l="6834"/>
          <a:stretch/>
        </p:blipFill>
        <p:spPr>
          <a:xfrm>
            <a:off x="5010386" y="10"/>
            <a:ext cx="7181613" cy="6857990"/>
          </a:xfrm>
          <a:prstGeom prst="rect">
            <a:avLst/>
          </a:prstGeom>
          <a:effectLst/>
        </p:spPr>
      </p:pic>
    </p:spTree>
    <p:extLst>
      <p:ext uri="{BB962C8B-B14F-4D97-AF65-F5344CB8AC3E}">
        <p14:creationId xmlns:p14="http://schemas.microsoft.com/office/powerpoint/2010/main" val="1089003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AF83C-C538-674A-957E-C7DEF9C0D540}"/>
              </a:ext>
            </a:extLst>
          </p:cNvPr>
          <p:cNvSpPr>
            <a:spLocks noGrp="1"/>
          </p:cNvSpPr>
          <p:nvPr>
            <p:ph type="title"/>
          </p:nvPr>
        </p:nvSpPr>
        <p:spPr>
          <a:xfrm>
            <a:off x="655320" y="365125"/>
            <a:ext cx="11003280" cy="1692794"/>
          </a:xfrm>
          <a:solidFill>
            <a:schemeClr val="accent6">
              <a:lumMod val="40000"/>
              <a:lumOff val="60000"/>
            </a:schemeClr>
          </a:solidFill>
        </p:spPr>
        <p:txBody>
          <a:bodyPr>
            <a:normAutofit/>
          </a:bodyPr>
          <a:lstStyle/>
          <a:p>
            <a:r>
              <a:rPr lang="en-US" sz="2800" b="1" dirty="0"/>
              <a:t>It is always right to raise concerns and make a report - </a:t>
            </a:r>
          </a:p>
        </p:txBody>
      </p:sp>
      <p:sp>
        <p:nvSpPr>
          <p:cNvPr id="3" name="Content Placeholder 2">
            <a:extLst>
              <a:ext uri="{FF2B5EF4-FFF2-40B4-BE49-F238E27FC236}">
                <a16:creationId xmlns:a16="http://schemas.microsoft.com/office/drawing/2014/main" id="{B23AE904-F3F4-334A-B713-EC3D56AAE4A6}"/>
              </a:ext>
            </a:extLst>
          </p:cNvPr>
          <p:cNvSpPr>
            <a:spLocks noGrp="1"/>
          </p:cNvSpPr>
          <p:nvPr>
            <p:ph idx="1"/>
          </p:nvPr>
        </p:nvSpPr>
        <p:spPr>
          <a:xfrm>
            <a:off x="655320" y="2575033"/>
            <a:ext cx="11003279" cy="3605045"/>
          </a:xfrm>
        </p:spPr>
        <p:txBody>
          <a:bodyPr>
            <a:noAutofit/>
          </a:bodyPr>
          <a:lstStyle/>
          <a:p>
            <a:pPr marL="0" indent="0" algn="ctr">
              <a:buNone/>
            </a:pPr>
            <a:endParaRPr lang="en-US" b="1" dirty="0"/>
          </a:p>
          <a:p>
            <a:pPr marL="0" indent="0" algn="ctr">
              <a:buNone/>
            </a:pPr>
            <a:endParaRPr lang="en-US" b="1" dirty="0"/>
          </a:p>
          <a:p>
            <a:pPr marL="0" indent="0" algn="ctr">
              <a:buNone/>
            </a:pPr>
            <a:r>
              <a:rPr lang="en-US" b="1" u="sng" dirty="0"/>
              <a:t>Every disclosure, whether from a child, young person, or </a:t>
            </a:r>
            <a:r>
              <a:rPr lang="en-US" b="1" dirty="0"/>
              <a:t>adult must be taken seriously, reported and handled with care for all involved.</a:t>
            </a:r>
          </a:p>
        </p:txBody>
      </p:sp>
    </p:spTree>
    <p:extLst>
      <p:ext uri="{BB962C8B-B14F-4D97-AF65-F5344CB8AC3E}">
        <p14:creationId xmlns:p14="http://schemas.microsoft.com/office/powerpoint/2010/main" val="64816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83E4-4A78-3F47-B094-D866E6954293}"/>
              </a:ext>
            </a:extLst>
          </p:cNvPr>
          <p:cNvSpPr>
            <a:spLocks noGrp="1"/>
          </p:cNvSpPr>
          <p:nvPr>
            <p:ph type="title"/>
          </p:nvPr>
        </p:nvSpPr>
        <p:spPr>
          <a:xfrm>
            <a:off x="932053" y="524108"/>
            <a:ext cx="10635107" cy="1215482"/>
          </a:xfrm>
          <a:solidFill>
            <a:schemeClr val="accent3">
              <a:lumMod val="20000"/>
              <a:lumOff val="80000"/>
            </a:schemeClr>
          </a:solidFill>
        </p:spPr>
        <p:txBody>
          <a:bodyPr anchor="b">
            <a:normAutofit/>
          </a:bodyPr>
          <a:lstStyle/>
          <a:p>
            <a:r>
              <a:rPr lang="en-US" sz="3200" dirty="0">
                <a:latin typeface="+mn-lt"/>
              </a:rPr>
              <a:t>UCA expectations for reporting child safe concerns</a:t>
            </a:r>
          </a:p>
        </p:txBody>
      </p:sp>
      <p:sp>
        <p:nvSpPr>
          <p:cNvPr id="3" name="Content Placeholder 2">
            <a:extLst>
              <a:ext uri="{FF2B5EF4-FFF2-40B4-BE49-F238E27FC236}">
                <a16:creationId xmlns:a16="http://schemas.microsoft.com/office/drawing/2014/main" id="{26D1A007-D93F-684A-B75B-4713388931EB}"/>
              </a:ext>
            </a:extLst>
          </p:cNvPr>
          <p:cNvSpPr>
            <a:spLocks noGrp="1"/>
          </p:cNvSpPr>
          <p:nvPr>
            <p:ph idx="1"/>
          </p:nvPr>
        </p:nvSpPr>
        <p:spPr>
          <a:xfrm>
            <a:off x="972566" y="2023331"/>
            <a:ext cx="10728960" cy="4181596"/>
          </a:xfrm>
        </p:spPr>
        <p:txBody>
          <a:bodyPr>
            <a:noAutofit/>
          </a:bodyPr>
          <a:lstStyle/>
          <a:p>
            <a:pPr marL="0" indent="0">
              <a:buNone/>
            </a:pPr>
            <a:r>
              <a:rPr lang="en-US" b="1" dirty="0"/>
              <a:t>●	Proof is not needed. </a:t>
            </a:r>
          </a:p>
          <a:p>
            <a:pPr marL="0" indent="0">
              <a:buNone/>
            </a:pPr>
            <a:endParaRPr lang="en-US" dirty="0"/>
          </a:p>
          <a:p>
            <a:pPr marL="0" indent="0">
              <a:buNone/>
            </a:pPr>
            <a:r>
              <a:rPr lang="en-US" b="1" dirty="0"/>
              <a:t>●	all adults have a moral and ethical obligation to report concerns 	about the safety of a child or young person, regardless of 	whether the applicable State or Territory legislation mandates a 	report.</a:t>
            </a:r>
          </a:p>
        </p:txBody>
      </p:sp>
      <p:pic>
        <p:nvPicPr>
          <p:cNvPr id="4" name="Picture 3"/>
          <p:cNvPicPr>
            <a:picLocks noChangeAspect="1"/>
          </p:cNvPicPr>
          <p:nvPr/>
        </p:nvPicPr>
        <p:blipFill>
          <a:blip r:embed="rId3"/>
          <a:stretch>
            <a:fillRect/>
          </a:stretch>
        </p:blipFill>
        <p:spPr>
          <a:xfrm>
            <a:off x="796261" y="524108"/>
            <a:ext cx="10906689" cy="1463167"/>
          </a:xfrm>
          <a:prstGeom prst="rect">
            <a:avLst/>
          </a:prstGeom>
        </p:spPr>
      </p:pic>
    </p:spTree>
    <p:extLst>
      <p:ext uri="{BB962C8B-B14F-4D97-AF65-F5344CB8AC3E}">
        <p14:creationId xmlns:p14="http://schemas.microsoft.com/office/powerpoint/2010/main" val="2366254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b="1" dirty="0"/>
              <a:t>THANK YOU!</a:t>
            </a:r>
          </a:p>
        </p:txBody>
      </p:sp>
      <p:sp>
        <p:nvSpPr>
          <p:cNvPr id="3" name="Content Placeholder 2"/>
          <p:cNvSpPr>
            <a:spLocks noGrp="1"/>
          </p:cNvSpPr>
          <p:nvPr>
            <p:ph idx="1"/>
          </p:nvPr>
        </p:nvSpPr>
        <p:spPr>
          <a:xfrm>
            <a:off x="838200" y="1871345"/>
            <a:ext cx="10515600" cy="4351338"/>
          </a:xfrm>
        </p:spPr>
        <p:txBody>
          <a:bodyPr/>
          <a:lstStyle/>
          <a:p>
            <a:pPr marL="0" indent="0" algn="ctr">
              <a:buNone/>
            </a:pPr>
            <a:endParaRPr lang="en-AU" dirty="0"/>
          </a:p>
          <a:p>
            <a:pPr algn="ctr"/>
            <a:endParaRPr lang="en-AU" sz="4400" dirty="0"/>
          </a:p>
          <a:p>
            <a:pPr marL="0" indent="0" algn="ctr">
              <a:buNone/>
            </a:pPr>
            <a:r>
              <a:rPr lang="en-AU" sz="4400" dirty="0"/>
              <a:t>Culture of Safety Contact Information</a:t>
            </a:r>
          </a:p>
          <a:p>
            <a:pPr marL="0" indent="0" algn="ctr">
              <a:buNone/>
            </a:pPr>
            <a:r>
              <a:rPr lang="en-AU" sz="4400" dirty="0"/>
              <a:t> Phone: </a:t>
            </a:r>
            <a:r>
              <a:rPr lang="en-AU" sz="4400" b="1" dirty="0"/>
              <a:t>(03) 9116 1400  </a:t>
            </a:r>
            <a:endParaRPr lang="en-AU" sz="4400" dirty="0"/>
          </a:p>
          <a:p>
            <a:pPr marL="0" indent="0" algn="ctr">
              <a:buNone/>
            </a:pPr>
            <a:r>
              <a:rPr lang="en-AU" sz="4400" dirty="0"/>
              <a:t>Email:</a:t>
            </a:r>
          </a:p>
          <a:p>
            <a:pPr marL="0" indent="0" algn="ctr">
              <a:buNone/>
            </a:pPr>
            <a:r>
              <a:rPr lang="en-AU" sz="4400" dirty="0">
                <a:hlinkClick r:id="rId3"/>
              </a:rPr>
              <a:t>contactcultureofsafety@victas.uca.org.au</a:t>
            </a:r>
            <a:r>
              <a:rPr lang="en-AU" sz="4400" dirty="0"/>
              <a:t> </a:t>
            </a:r>
          </a:p>
          <a:p>
            <a:pPr marL="0" indent="0" algn="ctr">
              <a:buNone/>
            </a:pPr>
            <a:endParaRPr lang="en-AU" sz="4400" dirty="0"/>
          </a:p>
        </p:txBody>
      </p:sp>
    </p:spTree>
    <p:extLst>
      <p:ext uri="{BB962C8B-B14F-4D97-AF65-F5344CB8AC3E}">
        <p14:creationId xmlns:p14="http://schemas.microsoft.com/office/powerpoint/2010/main" val="2374372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CEAB8-B995-1942-AC4C-032E027E47F9}"/>
              </a:ext>
            </a:extLst>
          </p:cNvPr>
          <p:cNvSpPr>
            <a:spLocks noGrp="1"/>
          </p:cNvSpPr>
          <p:nvPr>
            <p:ph type="title"/>
          </p:nvPr>
        </p:nvSpPr>
        <p:spPr>
          <a:xfrm>
            <a:off x="4965430" y="629268"/>
            <a:ext cx="6586491" cy="1286160"/>
          </a:xfrm>
        </p:spPr>
        <p:txBody>
          <a:bodyPr anchor="b">
            <a:normAutofit/>
          </a:bodyPr>
          <a:lstStyle/>
          <a:p>
            <a:r>
              <a:rPr lang="en-US" sz="3700" b="1" dirty="0"/>
              <a:t>Your safety when engaging with Child Safe Training</a:t>
            </a:r>
          </a:p>
        </p:txBody>
      </p:sp>
      <p:sp>
        <p:nvSpPr>
          <p:cNvPr id="3" name="Content Placeholder 2">
            <a:extLst>
              <a:ext uri="{FF2B5EF4-FFF2-40B4-BE49-F238E27FC236}">
                <a16:creationId xmlns:a16="http://schemas.microsoft.com/office/drawing/2014/main" id="{D50C490E-86B0-B74C-AA67-35CAD6E492B2}"/>
              </a:ext>
            </a:extLst>
          </p:cNvPr>
          <p:cNvSpPr>
            <a:spLocks noGrp="1"/>
          </p:cNvSpPr>
          <p:nvPr>
            <p:ph idx="1"/>
          </p:nvPr>
        </p:nvSpPr>
        <p:spPr>
          <a:xfrm>
            <a:off x="4965431" y="2438400"/>
            <a:ext cx="6586489" cy="3785419"/>
          </a:xfrm>
        </p:spPr>
        <p:txBody>
          <a:bodyPr>
            <a:normAutofit/>
          </a:bodyPr>
          <a:lstStyle/>
          <a:p>
            <a:r>
              <a:rPr lang="en-AU" sz="2000" dirty="0"/>
              <a:t>This training includes some content regarding child sexual abuse. </a:t>
            </a:r>
          </a:p>
          <a:p>
            <a:r>
              <a:rPr lang="en-AU" sz="2000" dirty="0"/>
              <a:t>If you feel you would like support at any time including before or after the training, please reach out. </a:t>
            </a:r>
          </a:p>
          <a:p>
            <a:r>
              <a:rPr lang="en-AU" sz="2000" dirty="0"/>
              <a:t>Support may include calling:</a:t>
            </a:r>
          </a:p>
          <a:p>
            <a:r>
              <a:rPr lang="en-AU" sz="2000" b="1" dirty="0"/>
              <a:t>Lifeline -</a:t>
            </a:r>
            <a:r>
              <a:rPr lang="en-AU" sz="2000" dirty="0"/>
              <a:t> </a:t>
            </a:r>
            <a:r>
              <a:rPr lang="en-AU" sz="2000" b="1" dirty="0"/>
              <a:t>13 11 14  </a:t>
            </a:r>
            <a:r>
              <a:rPr lang="en-AU" sz="2000" dirty="0"/>
              <a:t>Lifeline is a national charity providing 24 hour crisis support services.</a:t>
            </a:r>
          </a:p>
          <a:p>
            <a:r>
              <a:rPr lang="en-AU" sz="2000" b="1" dirty="0"/>
              <a:t>Blue Knot Foundation - 1300 657 380 (9am-5pm AEST</a:t>
            </a:r>
            <a:r>
              <a:rPr lang="en-AU" sz="2000" dirty="0"/>
              <a:t>) Blue Knot Foundation</a:t>
            </a:r>
            <a:r>
              <a:rPr lang="en-AU" sz="2000" b="1" dirty="0"/>
              <a:t> </a:t>
            </a:r>
            <a:r>
              <a:rPr lang="en-AU" sz="2000" dirty="0"/>
              <a:t>provides support for people who have experienced childhood trauma.</a:t>
            </a:r>
          </a:p>
          <a:p>
            <a:endParaRPr lang="en-US" sz="2000" dirty="0"/>
          </a:p>
        </p:txBody>
      </p:sp>
      <p:sp>
        <p:nvSpPr>
          <p:cNvPr id="7" name="Footer Placeholder 7">
            <a:extLst>
              <a:ext uri="{FF2B5EF4-FFF2-40B4-BE49-F238E27FC236}">
                <a16:creationId xmlns:a16="http://schemas.microsoft.com/office/drawing/2014/main" id="{30D625BE-79C9-7743-B55E-8DFF57068F9E}"/>
              </a:ext>
            </a:extLst>
          </p:cNvPr>
          <p:cNvSpPr>
            <a:spLocks noGrp="1"/>
          </p:cNvSpPr>
          <p:nvPr>
            <p:ph type="ftr" sz="quarter" idx="11"/>
          </p:nvPr>
        </p:nvSpPr>
        <p:spPr>
          <a:xfrm>
            <a:off x="8077200" y="6564228"/>
            <a:ext cx="4114800" cy="365125"/>
          </a:xfrm>
        </p:spPr>
        <p:txBody>
          <a:bodyPr/>
          <a:lstStyle/>
          <a:p>
            <a:r>
              <a:rPr lang="en-US" dirty="0"/>
              <a:t>UCA National Child Safe Training for Groups SCT 2022 v1 </a:t>
            </a:r>
          </a:p>
        </p:txBody>
      </p:sp>
      <p:pic>
        <p:nvPicPr>
          <p:cNvPr id="5" name="Picture 4">
            <a:extLst>
              <a:ext uri="{FF2B5EF4-FFF2-40B4-BE49-F238E27FC236}">
                <a16:creationId xmlns:a16="http://schemas.microsoft.com/office/drawing/2014/main" id="{35F4AC5B-CEC0-2A4C-A527-5DA427A69779}"/>
              </a:ext>
            </a:extLst>
          </p:cNvPr>
          <p:cNvPicPr>
            <a:picLocks noChangeAspect="1"/>
          </p:cNvPicPr>
          <p:nvPr/>
        </p:nvPicPr>
        <p:blipFill rotWithShape="1">
          <a:blip r:embed="rId3"/>
          <a:srcRect l="22501" r="2603"/>
          <a:stretch/>
        </p:blipFill>
        <p:spPr>
          <a:xfrm>
            <a:off x="20" y="10"/>
            <a:ext cx="4635571" cy="6857990"/>
          </a:xfrm>
          <a:prstGeom prst="rect">
            <a:avLst/>
          </a:prstGeom>
          <a:effectLst/>
        </p:spPr>
      </p:pic>
    </p:spTree>
    <p:extLst>
      <p:ext uri="{BB962C8B-B14F-4D97-AF65-F5344CB8AC3E}">
        <p14:creationId xmlns:p14="http://schemas.microsoft.com/office/powerpoint/2010/main" val="363269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14839-EECB-435A-8D18-8F62F7550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A34DF2-C156-AA1E-A809-79F8C9C5FC05}"/>
              </a:ext>
            </a:extLst>
          </p:cNvPr>
          <p:cNvSpPr>
            <a:spLocks noGrp="1"/>
          </p:cNvSpPr>
          <p:nvPr>
            <p:ph type="title"/>
          </p:nvPr>
        </p:nvSpPr>
        <p:spPr>
          <a:xfrm>
            <a:off x="108422" y="2600572"/>
            <a:ext cx="6586491" cy="1286160"/>
          </a:xfrm>
        </p:spPr>
        <p:txBody>
          <a:bodyPr anchor="b">
            <a:normAutofit/>
          </a:bodyPr>
          <a:lstStyle/>
          <a:p>
            <a:pPr algn="ctr"/>
            <a:r>
              <a:rPr lang="en-US" sz="4100" b="1" dirty="0"/>
              <a:t>Child Safety is everyone’s business!</a:t>
            </a:r>
          </a:p>
        </p:txBody>
      </p:sp>
      <p:pic>
        <p:nvPicPr>
          <p:cNvPr id="5" name="Picture 4">
            <a:extLst>
              <a:ext uri="{FF2B5EF4-FFF2-40B4-BE49-F238E27FC236}">
                <a16:creationId xmlns:a16="http://schemas.microsoft.com/office/drawing/2014/main" id="{6B670FD7-3B0E-1E1B-9D87-816CA9F254E6}"/>
              </a:ext>
            </a:extLst>
          </p:cNvPr>
          <p:cNvPicPr>
            <a:picLocks noChangeAspect="1"/>
          </p:cNvPicPr>
          <p:nvPr/>
        </p:nvPicPr>
        <p:blipFill rotWithShape="1">
          <a:blip r:embed="rId3"/>
          <a:srcRect l="4812" r="6249"/>
          <a:stretch/>
        </p:blipFill>
        <p:spPr>
          <a:xfrm>
            <a:off x="7556429" y="0"/>
            <a:ext cx="4635571" cy="6857990"/>
          </a:xfrm>
          <a:prstGeom prst="rect">
            <a:avLst/>
          </a:prstGeom>
          <a:effectLst/>
        </p:spPr>
      </p:pic>
    </p:spTree>
    <p:extLst>
      <p:ext uri="{BB962C8B-B14F-4D97-AF65-F5344CB8AC3E}">
        <p14:creationId xmlns:p14="http://schemas.microsoft.com/office/powerpoint/2010/main" val="2250079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A49BE-D00F-EC41-AB7E-DBAEB55E9B02}"/>
              </a:ext>
            </a:extLst>
          </p:cNvPr>
          <p:cNvSpPr>
            <a:spLocks noGrp="1"/>
          </p:cNvSpPr>
          <p:nvPr>
            <p:ph type="title" idx="4294967295"/>
          </p:nvPr>
        </p:nvSpPr>
        <p:spPr>
          <a:xfrm>
            <a:off x="4944295" y="1175657"/>
            <a:ext cx="6622865" cy="1018268"/>
          </a:xfrm>
          <a:solidFill>
            <a:schemeClr val="accent1">
              <a:lumMod val="40000"/>
              <a:lumOff val="60000"/>
            </a:schemeClr>
          </a:solidFill>
          <a:ln>
            <a:solidFill>
              <a:srgbClr val="002060"/>
            </a:solidFill>
          </a:ln>
        </p:spPr>
        <p:txBody>
          <a:bodyPr anchor="b">
            <a:noAutofit/>
          </a:bodyPr>
          <a:lstStyle/>
          <a:p>
            <a:pPr algn="ctr"/>
            <a:r>
              <a:rPr lang="en-US" sz="5400" b="1" dirty="0"/>
              <a:t>Cultural considerations</a:t>
            </a:r>
          </a:p>
        </p:txBody>
      </p:sp>
      <p:sp>
        <p:nvSpPr>
          <p:cNvPr id="3" name="Content Placeholder 2">
            <a:extLst>
              <a:ext uri="{FF2B5EF4-FFF2-40B4-BE49-F238E27FC236}">
                <a16:creationId xmlns:a16="http://schemas.microsoft.com/office/drawing/2014/main" id="{AFE608DA-5E86-3244-A7C6-8C4B87CBC7FA}"/>
              </a:ext>
            </a:extLst>
          </p:cNvPr>
          <p:cNvSpPr>
            <a:spLocks noGrp="1"/>
          </p:cNvSpPr>
          <p:nvPr>
            <p:ph idx="4294967295"/>
          </p:nvPr>
        </p:nvSpPr>
        <p:spPr>
          <a:xfrm>
            <a:off x="6057900" y="2403475"/>
            <a:ext cx="6134100" cy="3917950"/>
          </a:xfrm>
        </p:spPr>
        <p:txBody>
          <a:bodyPr anchor="t">
            <a:noAutofit/>
          </a:bodyPr>
          <a:lstStyle/>
          <a:p>
            <a:pPr>
              <a:lnSpc>
                <a:spcPct val="170000"/>
              </a:lnSpc>
            </a:pPr>
            <a:r>
              <a:rPr lang="en-US" sz="1800" dirty="0"/>
              <a:t>Issues about child safety may need to be discussed in different ways in different cultural contexts.</a:t>
            </a:r>
          </a:p>
          <a:p>
            <a:pPr>
              <a:lnSpc>
                <a:spcPct val="170000"/>
              </a:lnSpc>
            </a:pPr>
            <a:r>
              <a:rPr lang="en-US" sz="1800" dirty="0"/>
              <a:t>However, there is no room for variations in the requirement that everyone across the life of the Church must support the Church's commitment to being a safe place for children and young people. </a:t>
            </a:r>
          </a:p>
        </p:txBody>
      </p:sp>
      <p:pic>
        <p:nvPicPr>
          <p:cNvPr id="5" name="Picture 4" descr="A group of people posing for a photo&#10;&#10;Description automatically generated with medium confidence">
            <a:extLst>
              <a:ext uri="{FF2B5EF4-FFF2-40B4-BE49-F238E27FC236}">
                <a16:creationId xmlns:a16="http://schemas.microsoft.com/office/drawing/2014/main" id="{E84556D2-3DB7-9244-BB31-E4090681D470}"/>
              </a:ext>
            </a:extLst>
          </p:cNvPr>
          <p:cNvPicPr>
            <a:picLocks noChangeAspect="1"/>
          </p:cNvPicPr>
          <p:nvPr/>
        </p:nvPicPr>
        <p:blipFill>
          <a:blip r:embed="rId3"/>
          <a:stretch>
            <a:fillRect/>
          </a:stretch>
        </p:blipFill>
        <p:spPr>
          <a:xfrm>
            <a:off x="1068130" y="1603243"/>
            <a:ext cx="3876165" cy="3219818"/>
          </a:xfrm>
          <a:prstGeom prst="rect">
            <a:avLst/>
          </a:prstGeom>
        </p:spPr>
      </p:pic>
    </p:spTree>
    <p:extLst>
      <p:ext uri="{BB962C8B-B14F-4D97-AF65-F5344CB8AC3E}">
        <p14:creationId xmlns:p14="http://schemas.microsoft.com/office/powerpoint/2010/main" val="1906802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0E565-E01F-BE42-BE5F-29BA85F13E32}"/>
              </a:ext>
            </a:extLst>
          </p:cNvPr>
          <p:cNvSpPr>
            <a:spLocks noGrp="1"/>
          </p:cNvSpPr>
          <p:nvPr>
            <p:ph type="title"/>
          </p:nvPr>
        </p:nvSpPr>
        <p:spPr>
          <a:xfrm>
            <a:off x="655320" y="365125"/>
            <a:ext cx="5120114" cy="1692794"/>
          </a:xfrm>
          <a:solidFill>
            <a:schemeClr val="accent5">
              <a:lumMod val="40000"/>
              <a:lumOff val="60000"/>
            </a:schemeClr>
          </a:solidFill>
        </p:spPr>
        <p:txBody>
          <a:bodyPr>
            <a:normAutofit fontScale="90000"/>
          </a:bodyPr>
          <a:lstStyle/>
          <a:p>
            <a:r>
              <a:rPr lang="en-US" b="1" dirty="0"/>
              <a:t>How is this information relevant for volunteers?</a:t>
            </a:r>
          </a:p>
        </p:txBody>
      </p:sp>
      <p:sp>
        <p:nvSpPr>
          <p:cNvPr id="3" name="Content Placeholder 2">
            <a:extLst>
              <a:ext uri="{FF2B5EF4-FFF2-40B4-BE49-F238E27FC236}">
                <a16:creationId xmlns:a16="http://schemas.microsoft.com/office/drawing/2014/main" id="{37A060EB-ABAD-D448-A5EA-0140A7ABB113}"/>
              </a:ext>
            </a:extLst>
          </p:cNvPr>
          <p:cNvSpPr>
            <a:spLocks noGrp="1"/>
          </p:cNvSpPr>
          <p:nvPr>
            <p:ph idx="1"/>
          </p:nvPr>
        </p:nvSpPr>
        <p:spPr>
          <a:xfrm>
            <a:off x="655321" y="2361279"/>
            <a:ext cx="5120113" cy="4008646"/>
          </a:xfrm>
        </p:spPr>
        <p:txBody>
          <a:bodyPr>
            <a:normAutofit fontScale="92500" lnSpcReduction="10000"/>
          </a:bodyPr>
          <a:lstStyle/>
          <a:p>
            <a:pPr marL="0" indent="0">
              <a:buNone/>
            </a:pPr>
            <a:endParaRPr lang="en-US" sz="2000" dirty="0"/>
          </a:p>
          <a:p>
            <a:pPr marL="0" indent="0">
              <a:buNone/>
            </a:pPr>
            <a:r>
              <a:rPr lang="en-AU" dirty="0"/>
              <a:t>All people, especially children and young people, who are involved in any of the Uniting Church’s activities, services, events or programs have a right to feel and be safe. </a:t>
            </a:r>
          </a:p>
          <a:p>
            <a:pPr marL="0" indent="0">
              <a:buNone/>
            </a:pPr>
            <a:r>
              <a:rPr lang="en-AU" dirty="0"/>
              <a:t>Volunteers help us provide safe environments where children and young people are cared for, respected, nurtured and sustained.</a:t>
            </a:r>
            <a:endParaRPr lang="en-US" sz="2000" dirty="0"/>
          </a:p>
          <a:p>
            <a:pPr marL="0" indent="0">
              <a:buNone/>
            </a:pPr>
            <a:endParaRPr lang="en-US" sz="2000" dirty="0"/>
          </a:p>
        </p:txBody>
      </p:sp>
      <p:pic>
        <p:nvPicPr>
          <p:cNvPr id="5" name="Picture 4" descr="A group of people standing on a sidewalk&#10;&#10;Description automatically generated with low confidence">
            <a:extLst>
              <a:ext uri="{FF2B5EF4-FFF2-40B4-BE49-F238E27FC236}">
                <a16:creationId xmlns:a16="http://schemas.microsoft.com/office/drawing/2014/main" id="{D371A77C-A0B9-234A-AF8F-DE84516F1E0C}"/>
              </a:ext>
            </a:extLst>
          </p:cNvPr>
          <p:cNvPicPr>
            <a:picLocks noChangeAspect="1"/>
          </p:cNvPicPr>
          <p:nvPr/>
        </p:nvPicPr>
        <p:blipFill rotWithShape="1">
          <a:blip r:embed="rId3"/>
          <a:srcRect l="21397" r="17156" b="-1"/>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pic>
        <p:nvPicPr>
          <p:cNvPr id="4" name="Picture 3"/>
          <p:cNvPicPr>
            <a:picLocks noChangeAspect="1"/>
          </p:cNvPicPr>
          <p:nvPr/>
        </p:nvPicPr>
        <p:blipFill>
          <a:blip r:embed="rId4"/>
          <a:stretch>
            <a:fillRect/>
          </a:stretch>
        </p:blipFill>
        <p:spPr>
          <a:xfrm>
            <a:off x="8883684" y="6583680"/>
            <a:ext cx="5072312" cy="323116"/>
          </a:xfrm>
          <a:prstGeom prst="rect">
            <a:avLst/>
          </a:prstGeom>
        </p:spPr>
      </p:pic>
    </p:spTree>
    <p:extLst>
      <p:ext uri="{BB962C8B-B14F-4D97-AF65-F5344CB8AC3E}">
        <p14:creationId xmlns:p14="http://schemas.microsoft.com/office/powerpoint/2010/main" val="506724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419D8-747E-FAB1-CB3C-6462B736BC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1C076C-FD53-7805-A044-934F89D679F1}"/>
              </a:ext>
            </a:extLst>
          </p:cNvPr>
          <p:cNvSpPr>
            <a:spLocks noGrp="1"/>
          </p:cNvSpPr>
          <p:nvPr>
            <p:ph type="title"/>
          </p:nvPr>
        </p:nvSpPr>
        <p:spPr>
          <a:xfrm>
            <a:off x="4965430" y="629268"/>
            <a:ext cx="6586491" cy="1286160"/>
          </a:xfrm>
        </p:spPr>
        <p:txBody>
          <a:bodyPr anchor="b">
            <a:normAutofit/>
          </a:bodyPr>
          <a:lstStyle/>
          <a:p>
            <a:r>
              <a:rPr lang="en-US" sz="4100" b="1" dirty="0"/>
              <a:t>Principles of a Child Safe UCA</a:t>
            </a:r>
          </a:p>
        </p:txBody>
      </p:sp>
      <p:sp>
        <p:nvSpPr>
          <p:cNvPr id="3" name="Content Placeholder 2">
            <a:extLst>
              <a:ext uri="{FF2B5EF4-FFF2-40B4-BE49-F238E27FC236}">
                <a16:creationId xmlns:a16="http://schemas.microsoft.com/office/drawing/2014/main" id="{619FC36A-5996-1C26-3282-A6D5744EDB3F}"/>
              </a:ext>
            </a:extLst>
          </p:cNvPr>
          <p:cNvSpPr>
            <a:spLocks noGrp="1"/>
          </p:cNvSpPr>
          <p:nvPr>
            <p:ph idx="1"/>
          </p:nvPr>
        </p:nvSpPr>
        <p:spPr>
          <a:xfrm>
            <a:off x="4965431" y="2438400"/>
            <a:ext cx="6586489" cy="3785419"/>
          </a:xfrm>
        </p:spPr>
        <p:txBody>
          <a:bodyPr>
            <a:normAutofit/>
          </a:bodyPr>
          <a:lstStyle/>
          <a:p>
            <a:pPr marL="0" indent="0" algn="ctr">
              <a:buNone/>
            </a:pPr>
            <a:endParaRPr lang="en-US" sz="2400" dirty="0"/>
          </a:p>
          <a:p>
            <a:pPr marL="0" indent="0" algn="ctr">
              <a:buNone/>
            </a:pPr>
            <a:r>
              <a:rPr lang="en-US" sz="2400" dirty="0"/>
              <a:t>We are called to be a safe church and all children have the right to participate safely in the life of the Church.</a:t>
            </a:r>
          </a:p>
          <a:p>
            <a:pPr marL="0" indent="0" algn="ctr">
              <a:buNone/>
            </a:pPr>
            <a:endParaRPr lang="en-US" sz="2400" dirty="0"/>
          </a:p>
          <a:p>
            <a:pPr marL="0" indent="0" algn="ctr">
              <a:buNone/>
            </a:pPr>
            <a:r>
              <a:rPr lang="en-US" sz="2400" dirty="0"/>
              <a:t>This commitment extends to services and activities connected to our congregations, such as Op-Shops</a:t>
            </a:r>
          </a:p>
          <a:p>
            <a:endParaRPr lang="en-US" sz="2400" dirty="0"/>
          </a:p>
        </p:txBody>
      </p:sp>
      <p:pic>
        <p:nvPicPr>
          <p:cNvPr id="5" name="Picture 4">
            <a:extLst>
              <a:ext uri="{FF2B5EF4-FFF2-40B4-BE49-F238E27FC236}">
                <a16:creationId xmlns:a16="http://schemas.microsoft.com/office/drawing/2014/main" id="{5BB8D5F0-5D91-A484-CEFA-293667630980}"/>
              </a:ext>
            </a:extLst>
          </p:cNvPr>
          <p:cNvPicPr>
            <a:picLocks noChangeAspect="1"/>
          </p:cNvPicPr>
          <p:nvPr/>
        </p:nvPicPr>
        <p:blipFill rotWithShape="1">
          <a:blip r:embed="rId3"/>
          <a:srcRect l="4812" r="6249"/>
          <a:stretch/>
        </p:blipFill>
        <p:spPr>
          <a:xfrm>
            <a:off x="20" y="10"/>
            <a:ext cx="4635571" cy="6857990"/>
          </a:xfrm>
          <a:prstGeom prst="rect">
            <a:avLst/>
          </a:prstGeom>
          <a:effectLst/>
        </p:spPr>
      </p:pic>
    </p:spTree>
    <p:extLst>
      <p:ext uri="{BB962C8B-B14F-4D97-AF65-F5344CB8AC3E}">
        <p14:creationId xmlns:p14="http://schemas.microsoft.com/office/powerpoint/2010/main" val="26501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E520B-B7F6-B14F-AB8F-917E5CE8B7F4}"/>
              </a:ext>
            </a:extLst>
          </p:cNvPr>
          <p:cNvSpPr>
            <a:spLocks noGrp="1"/>
          </p:cNvSpPr>
          <p:nvPr>
            <p:ph type="title"/>
          </p:nvPr>
        </p:nvSpPr>
        <p:spPr>
          <a:xfrm>
            <a:off x="6513788" y="365125"/>
            <a:ext cx="4840010" cy="2057441"/>
          </a:xfrm>
          <a:solidFill>
            <a:schemeClr val="accent5">
              <a:lumMod val="40000"/>
              <a:lumOff val="60000"/>
            </a:schemeClr>
          </a:solidFill>
        </p:spPr>
        <p:txBody>
          <a:bodyPr>
            <a:normAutofit fontScale="90000"/>
          </a:bodyPr>
          <a:lstStyle/>
          <a:p>
            <a:r>
              <a:rPr lang="en-US" sz="4100" b="1" dirty="0"/>
              <a:t>Transparency and accountability are the focus of the Code of Conduct</a:t>
            </a:r>
          </a:p>
        </p:txBody>
      </p:sp>
      <p:sp>
        <p:nvSpPr>
          <p:cNvPr id="3" name="Content Placeholder 2">
            <a:extLst>
              <a:ext uri="{FF2B5EF4-FFF2-40B4-BE49-F238E27FC236}">
                <a16:creationId xmlns:a16="http://schemas.microsoft.com/office/drawing/2014/main" id="{6766281A-05FA-EA4A-A6EB-49C06B2F9A1D}"/>
              </a:ext>
            </a:extLst>
          </p:cNvPr>
          <p:cNvSpPr>
            <a:spLocks noGrp="1"/>
          </p:cNvSpPr>
          <p:nvPr>
            <p:ph idx="1"/>
          </p:nvPr>
        </p:nvSpPr>
        <p:spPr>
          <a:xfrm>
            <a:off x="6513788" y="2333297"/>
            <a:ext cx="4840010" cy="3843666"/>
          </a:xfrm>
          <a:noFill/>
        </p:spPr>
        <p:txBody>
          <a:bodyPr>
            <a:normAutofit/>
          </a:bodyPr>
          <a:lstStyle/>
          <a:p>
            <a:endParaRPr lang="en-US" sz="2400" dirty="0"/>
          </a:p>
          <a:p>
            <a:endParaRPr lang="en-US" sz="2400" dirty="0"/>
          </a:p>
          <a:p>
            <a:pPr marL="0" indent="0" algn="ctr">
              <a:buNone/>
            </a:pPr>
            <a:endParaRPr lang="en-US" sz="2400" dirty="0"/>
          </a:p>
          <a:p>
            <a:pPr marL="0" indent="0" algn="ctr">
              <a:buNone/>
            </a:pPr>
            <a:r>
              <a:rPr lang="en-US" sz="2400" dirty="0"/>
              <a:t>Our leaders and volunteers are expected to behave in ways that are a positive influence in our communities.</a:t>
            </a:r>
          </a:p>
        </p:txBody>
      </p:sp>
      <p:pic>
        <p:nvPicPr>
          <p:cNvPr id="5" name="Picture 4">
            <a:extLst>
              <a:ext uri="{FF2B5EF4-FFF2-40B4-BE49-F238E27FC236}">
                <a16:creationId xmlns:a16="http://schemas.microsoft.com/office/drawing/2014/main" id="{EABA144C-FE6C-B846-A219-E3CD09998F21}"/>
              </a:ext>
            </a:extLst>
          </p:cNvPr>
          <p:cNvPicPr>
            <a:picLocks noChangeAspect="1"/>
          </p:cNvPicPr>
          <p:nvPr/>
        </p:nvPicPr>
        <p:blipFill rotWithShape="1">
          <a:blip r:embed="rId3"/>
          <a:srcRect l="15969" r="16471" b="2"/>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Tree>
    <p:extLst>
      <p:ext uri="{BB962C8B-B14F-4D97-AF65-F5344CB8AC3E}">
        <p14:creationId xmlns:p14="http://schemas.microsoft.com/office/powerpoint/2010/main" val="1666664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C53CA-57EB-B748-9284-EED63C9C1F47}"/>
              </a:ext>
            </a:extLst>
          </p:cNvPr>
          <p:cNvSpPr>
            <a:spLocks noGrp="1"/>
          </p:cNvSpPr>
          <p:nvPr>
            <p:ph type="title"/>
          </p:nvPr>
        </p:nvSpPr>
        <p:spPr>
          <a:xfrm>
            <a:off x="556532" y="643467"/>
            <a:ext cx="11210925" cy="744836"/>
          </a:xfrm>
        </p:spPr>
        <p:txBody>
          <a:bodyPr vert="horz" lIns="91440" tIns="45720" rIns="91440" bIns="45720" rtlCol="0" anchor="ctr">
            <a:noAutofit/>
          </a:bodyPr>
          <a:lstStyle/>
          <a:p>
            <a:pPr algn="ctr"/>
            <a:r>
              <a:rPr lang="en-US" sz="2400" b="1" kern="1200" dirty="0">
                <a:solidFill>
                  <a:schemeClr val="bg1"/>
                </a:solidFill>
                <a:latin typeface="+mj-lt"/>
                <a:ea typeface="+mj-ea"/>
                <a:cs typeface="+mj-cs"/>
              </a:rPr>
              <a:t>Code of Conduct for Lay Leaders and Volunteers</a:t>
            </a:r>
            <a:br>
              <a:rPr lang="en-US" sz="2400" b="1" kern="1200" dirty="0">
                <a:solidFill>
                  <a:schemeClr val="bg1"/>
                </a:solidFill>
                <a:latin typeface="+mj-lt"/>
                <a:ea typeface="+mj-ea"/>
                <a:cs typeface="+mj-cs"/>
              </a:rPr>
            </a:br>
            <a:r>
              <a:rPr lang="en-US" sz="2400" b="1" kern="1200" dirty="0">
                <a:solidFill>
                  <a:schemeClr val="bg1"/>
                </a:solidFill>
                <a:latin typeface="+mj-lt"/>
                <a:ea typeface="+mj-ea"/>
                <a:cs typeface="+mj-cs"/>
              </a:rPr>
              <a:t>and the Code of Ethics and Ministry Practice</a:t>
            </a:r>
            <a:endParaRPr lang="en-US" sz="2400" kern="1200" dirty="0">
              <a:solidFill>
                <a:schemeClr val="bg1"/>
              </a:solidFill>
              <a:latin typeface="+mj-lt"/>
              <a:ea typeface="+mj-ea"/>
              <a:cs typeface="+mj-cs"/>
            </a:endParaRPr>
          </a:p>
        </p:txBody>
      </p:sp>
      <p:pic>
        <p:nvPicPr>
          <p:cNvPr id="5" name="Content Placeholder 4">
            <a:extLst>
              <a:ext uri="{FF2B5EF4-FFF2-40B4-BE49-F238E27FC236}">
                <a16:creationId xmlns:a16="http://schemas.microsoft.com/office/drawing/2014/main" id="{235C26C4-D6C3-AD48-AE50-AFFE7C87851F}"/>
              </a:ext>
            </a:extLst>
          </p:cNvPr>
          <p:cNvPicPr>
            <a:picLocks noGrp="1" noChangeAspect="1"/>
          </p:cNvPicPr>
          <p:nvPr>
            <p:ph idx="1"/>
          </p:nvPr>
        </p:nvPicPr>
        <p:blipFill>
          <a:blip r:embed="rId3"/>
          <a:stretch>
            <a:fillRect/>
          </a:stretch>
        </p:blipFill>
        <p:spPr>
          <a:xfrm>
            <a:off x="814183" y="1015885"/>
            <a:ext cx="10695622" cy="4313238"/>
          </a:xfrm>
        </p:spPr>
      </p:pic>
      <p:sp>
        <p:nvSpPr>
          <p:cNvPr id="3" name="Content Placeholder 2">
            <a:extLst>
              <a:ext uri="{FF2B5EF4-FFF2-40B4-BE49-F238E27FC236}">
                <a16:creationId xmlns:a16="http://schemas.microsoft.com/office/drawing/2014/main" id="{49CA9BE9-A712-8E85-9D73-5BFB9571AB42}"/>
              </a:ext>
            </a:extLst>
          </p:cNvPr>
          <p:cNvSpPr txBox="1">
            <a:spLocks/>
          </p:cNvSpPr>
          <p:nvPr/>
        </p:nvSpPr>
        <p:spPr>
          <a:xfrm>
            <a:off x="902526" y="4173946"/>
            <a:ext cx="9762504" cy="3843666"/>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p>
          <a:p>
            <a:endParaRPr lang="en-US" sz="2400" dirty="0"/>
          </a:p>
          <a:p>
            <a:pPr marL="0" indent="0" algn="ctr">
              <a:buFont typeface="Arial" panose="020B0604020202020204" pitchFamily="34" charset="0"/>
              <a:buNone/>
            </a:pPr>
            <a:endParaRPr lang="en-US" sz="2400" dirty="0"/>
          </a:p>
          <a:p>
            <a:pPr marL="0" indent="0" algn="ctr">
              <a:buFont typeface="Arial" panose="020B0604020202020204" pitchFamily="34" charset="0"/>
              <a:buNone/>
            </a:pPr>
            <a:r>
              <a:rPr lang="en-US" sz="2400" dirty="0"/>
              <a:t>As a volunteer you are required to adhere to the Child Safe Code of Conduct in your booklet.</a:t>
            </a:r>
          </a:p>
          <a:p>
            <a:pPr marL="0" indent="0" algn="ctr">
              <a:buFont typeface="Arial" panose="020B0604020202020204" pitchFamily="34" charset="0"/>
              <a:buNone/>
            </a:pPr>
            <a:r>
              <a:rPr lang="en-US" sz="2400" dirty="0"/>
              <a:t>Take the time now to read through it.</a:t>
            </a:r>
          </a:p>
        </p:txBody>
      </p:sp>
    </p:spTree>
    <p:extLst>
      <p:ext uri="{BB962C8B-B14F-4D97-AF65-F5344CB8AC3E}">
        <p14:creationId xmlns:p14="http://schemas.microsoft.com/office/powerpoint/2010/main" val="39662845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2160</TotalTime>
  <Words>4153</Words>
  <Application>Microsoft Office PowerPoint</Application>
  <PresentationFormat>Widescreen</PresentationFormat>
  <Paragraphs>431</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 Important information for facilitator- see notes</vt:lpstr>
      <vt:lpstr>Uniting Church in Australia </vt:lpstr>
      <vt:lpstr>Your safety when engaging with Child Safe Training</vt:lpstr>
      <vt:lpstr>Child Safety is everyone’s business!</vt:lpstr>
      <vt:lpstr>Cultural considerations</vt:lpstr>
      <vt:lpstr>How is this information relevant for volunteers?</vt:lpstr>
      <vt:lpstr>Principles of a Child Safe UCA</vt:lpstr>
      <vt:lpstr>Transparency and accountability are the focus of the Code of Conduct</vt:lpstr>
      <vt:lpstr>Code of Conduct for Lay Leaders and Volunteers and the Code of Ethics and Ministry Practice</vt:lpstr>
      <vt:lpstr>Duty of Care</vt:lpstr>
      <vt:lpstr>PowerPoint Presentation</vt:lpstr>
      <vt:lpstr>PowerPoint Presentation</vt:lpstr>
      <vt:lpstr>PowerPoint Presentation</vt:lpstr>
      <vt:lpstr>PowerPoint Presentation</vt:lpstr>
      <vt:lpstr>Physical Abuse Behaviours of  physical abuse might  include:</vt:lpstr>
      <vt:lpstr>Sexual Abuse Behaviours of  sexual abuse might  include:</vt:lpstr>
      <vt:lpstr>Exposure to Family Violence Behaviours related to exposure to family violence  might include:</vt:lpstr>
      <vt:lpstr>Neglect Behaviours of neglect toward a child or young person include:</vt:lpstr>
      <vt:lpstr>Emotional Abuse  Behaviours of emotional abuse  toward a child or young person include:</vt:lpstr>
      <vt:lpstr>PowerPoint Presentation</vt:lpstr>
      <vt:lpstr>Grooming Behaviours Behaviours of emotional abuse  toward a child or young person include:</vt:lpstr>
      <vt:lpstr>What should I do if I suspect grooming?</vt:lpstr>
      <vt:lpstr>Preventing and responding to bullying behaviour</vt:lpstr>
      <vt:lpstr>You are expected to raise your concerns</vt:lpstr>
      <vt:lpstr>It is always right to raise concerns and make a report - </vt:lpstr>
      <vt:lpstr>UCA expectations for reporting child safe concerns</vt:lpstr>
      <vt:lpstr>THANK YOU!</vt:lpstr>
    </vt:vector>
  </TitlesOfParts>
  <Company>Uniting AgeWell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Uniting Church in Australia</dc:title>
  <dc:creator>Candice Coles</dc:creator>
  <cp:lastModifiedBy>Fiona Bligh</cp:lastModifiedBy>
  <cp:revision>210</cp:revision>
  <cp:lastPrinted>2022-06-21T23:33:44Z</cp:lastPrinted>
  <dcterms:created xsi:type="dcterms:W3CDTF">2022-04-07T00:22:38Z</dcterms:created>
  <dcterms:modified xsi:type="dcterms:W3CDTF">2026-08-06T01:10:59Z</dcterms:modified>
</cp:coreProperties>
</file>